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
  </p:notesMasterIdLst>
  <p:handoutMasterIdLst>
    <p:handoutMasterId r:id="rId8"/>
  </p:handoutMasterIdLst>
  <p:sldIdLst>
    <p:sldId id="271" r:id="rId2"/>
    <p:sldId id="273" r:id="rId3"/>
    <p:sldId id="272" r:id="rId4"/>
    <p:sldId id="274" r:id="rId5"/>
    <p:sldId id="261" r:id="rId6"/>
  </p:sldIdLst>
  <p:sldSz cx="6858000" cy="9144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92" userDrawn="1">
          <p15:clr>
            <a:srgbClr val="A4A3A4"/>
          </p15:clr>
        </p15:guide>
        <p15:guide id="2" pos="4269" userDrawn="1">
          <p15:clr>
            <a:srgbClr val="A4A3A4"/>
          </p15:clr>
        </p15:guide>
        <p15:guide id="3" pos="51" userDrawn="1">
          <p15:clr>
            <a:srgbClr val="A4A3A4"/>
          </p15:clr>
        </p15:guide>
        <p15:guide id="4" orient="horz" pos="2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中久保　梨奈" initials="中久保　梨奈" lastIdx="41" clrIdx="0">
    <p:extLst>
      <p:ext uri="{19B8F6BF-5375-455C-9EA6-DF929625EA0E}">
        <p15:presenceInfo xmlns:p15="http://schemas.microsoft.com/office/powerpoint/2012/main" userId="中久保　梨奈"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19D94F"/>
    <a:srgbClr val="1FF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8" autoAdjust="0"/>
    <p:restoredTop sz="92457" autoAdjust="0"/>
  </p:normalViewPr>
  <p:slideViewPr>
    <p:cSldViewPr snapToGrid="0" snapToObjects="1" showGuides="1">
      <p:cViewPr>
        <p:scale>
          <a:sx n="66" d="100"/>
          <a:sy n="66" d="100"/>
        </p:scale>
        <p:origin x="858" y="-1080"/>
      </p:cViewPr>
      <p:guideLst>
        <p:guide orient="horz" pos="5692"/>
        <p:guide pos="4269"/>
        <p:guide pos="51"/>
        <p:guide orient="horz"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588627" y="0"/>
            <a:ext cx="4275403" cy="337958"/>
          </a:xfrm>
          <a:prstGeom prst="rect">
            <a:avLst/>
          </a:prstGeom>
        </p:spPr>
        <p:txBody>
          <a:bodyPr vert="horz" lIns="91440" tIns="45720" rIns="91440" bIns="45720" rtlCol="0"/>
          <a:lstStyle>
            <a:lvl1pPr algn="r">
              <a:defRPr sz="1200"/>
            </a:lvl1pPr>
          </a:lstStyle>
          <a:p>
            <a:fld id="{D23BEA12-661A-4118-B2BF-BDF84A6A72F5}" type="datetimeFigureOut">
              <a:rPr kumimoji="1" lang="ja-JP" altLang="en-US" smtClean="0"/>
              <a:t>2024/5/20</a:t>
            </a:fld>
            <a:endParaRPr kumimoji="1" lang="ja-JP" altLang="en-US" dirty="0"/>
          </a:p>
        </p:txBody>
      </p:sp>
      <p:sp>
        <p:nvSpPr>
          <p:cNvPr id="4" name="フッター プレースホルダー 3"/>
          <p:cNvSpPr>
            <a:spLocks noGrp="1"/>
          </p:cNvSpPr>
          <p:nvPr>
            <p:ph type="ftr" sz="quarter" idx="2"/>
          </p:nvPr>
        </p:nvSpPr>
        <p:spPr>
          <a:xfrm>
            <a:off x="1" y="6397807"/>
            <a:ext cx="4275403" cy="33795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588627" y="6397807"/>
            <a:ext cx="4275403" cy="337957"/>
          </a:xfrm>
          <a:prstGeom prst="rect">
            <a:avLst/>
          </a:prstGeom>
        </p:spPr>
        <p:txBody>
          <a:bodyPr vert="horz" lIns="91440" tIns="45720" rIns="91440" bIns="45720" rtlCol="0" anchor="b"/>
          <a:lstStyle>
            <a:lvl1pPr algn="r">
              <a:defRPr sz="1200"/>
            </a:lvl1pPr>
          </a:lstStyle>
          <a:p>
            <a:fld id="{78E1156B-8A01-4A73-AC59-AF84D1DBEE1F}" type="slidenum">
              <a:rPr kumimoji="1" lang="ja-JP" altLang="en-US" smtClean="0"/>
              <a:t>‹#›</a:t>
            </a:fld>
            <a:endParaRPr kumimoji="1" lang="ja-JP" altLang="en-US" dirty="0"/>
          </a:p>
        </p:txBody>
      </p:sp>
    </p:spTree>
    <p:extLst>
      <p:ext uri="{BB962C8B-B14F-4D97-AF65-F5344CB8AC3E}">
        <p14:creationId xmlns:p14="http://schemas.microsoft.com/office/powerpoint/2010/main" val="1977261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6255" cy="33814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587733" y="0"/>
            <a:ext cx="4276254" cy="338143"/>
          </a:xfrm>
          <a:prstGeom prst="rect">
            <a:avLst/>
          </a:prstGeom>
        </p:spPr>
        <p:txBody>
          <a:bodyPr vert="horz" lIns="91440" tIns="45720" rIns="91440" bIns="45720" rtlCol="0"/>
          <a:lstStyle>
            <a:lvl1pPr algn="r">
              <a:defRPr sz="1200"/>
            </a:lvl1pPr>
          </a:lstStyle>
          <a:p>
            <a:fld id="{5DFC8ADF-4433-4CA4-8321-D7D11CB8E61D}" type="datetimeFigureOut">
              <a:rPr kumimoji="1" lang="ja-JP" altLang="en-US" smtClean="0"/>
              <a:t>2024/5/20</a:t>
            </a:fld>
            <a:endParaRPr kumimoji="1" lang="ja-JP" altLang="en-US" dirty="0"/>
          </a:p>
        </p:txBody>
      </p:sp>
      <p:sp>
        <p:nvSpPr>
          <p:cNvPr id="4" name="スライド イメージ プレースホルダー 3"/>
          <p:cNvSpPr>
            <a:spLocks noGrp="1" noRot="1" noChangeAspect="1"/>
          </p:cNvSpPr>
          <p:nvPr>
            <p:ph type="sldImg" idx="2"/>
          </p:nvPr>
        </p:nvSpPr>
        <p:spPr>
          <a:xfrm>
            <a:off x="4079875" y="841375"/>
            <a:ext cx="1706563" cy="22733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85934" y="3241620"/>
            <a:ext cx="7894446" cy="26520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620"/>
            <a:ext cx="4276255" cy="338143"/>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587733" y="6397620"/>
            <a:ext cx="4276254" cy="338143"/>
          </a:xfrm>
          <a:prstGeom prst="rect">
            <a:avLst/>
          </a:prstGeom>
        </p:spPr>
        <p:txBody>
          <a:bodyPr vert="horz" lIns="91440" tIns="45720" rIns="91440" bIns="45720" rtlCol="0" anchor="b"/>
          <a:lstStyle>
            <a:lvl1pPr algn="r">
              <a:defRPr sz="1200"/>
            </a:lvl1pPr>
          </a:lstStyle>
          <a:p>
            <a:fld id="{797A04A3-DCE7-482C-BE36-524381A43845}" type="slidenum">
              <a:rPr kumimoji="1" lang="ja-JP" altLang="en-US" smtClean="0"/>
              <a:t>‹#›</a:t>
            </a:fld>
            <a:endParaRPr kumimoji="1" lang="ja-JP" altLang="en-US" dirty="0"/>
          </a:p>
        </p:txBody>
      </p:sp>
    </p:spTree>
    <p:extLst>
      <p:ext uri="{BB962C8B-B14F-4D97-AF65-F5344CB8AC3E}">
        <p14:creationId xmlns:p14="http://schemas.microsoft.com/office/powerpoint/2010/main" val="3984634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7A04A3-DCE7-482C-BE36-524381A43845}" type="slidenum">
              <a:rPr kumimoji="1" lang="ja-JP" altLang="en-US" smtClean="0"/>
              <a:t>1</a:t>
            </a:fld>
            <a:endParaRPr kumimoji="1" lang="ja-JP" altLang="en-US" dirty="0"/>
          </a:p>
        </p:txBody>
      </p:sp>
    </p:spTree>
    <p:extLst>
      <p:ext uri="{BB962C8B-B14F-4D97-AF65-F5344CB8AC3E}">
        <p14:creationId xmlns:p14="http://schemas.microsoft.com/office/powerpoint/2010/main" val="44290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7A04A3-DCE7-482C-BE36-524381A43845}" type="slidenum">
              <a:rPr kumimoji="1" lang="ja-JP" altLang="en-US" smtClean="0"/>
              <a:t>2</a:t>
            </a:fld>
            <a:endParaRPr kumimoji="1" lang="ja-JP" altLang="en-US" dirty="0"/>
          </a:p>
        </p:txBody>
      </p:sp>
    </p:spTree>
    <p:extLst>
      <p:ext uri="{BB962C8B-B14F-4D97-AF65-F5344CB8AC3E}">
        <p14:creationId xmlns:p14="http://schemas.microsoft.com/office/powerpoint/2010/main" val="335661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7A04A3-DCE7-482C-BE36-524381A43845}" type="slidenum">
              <a:rPr kumimoji="1" lang="ja-JP" altLang="en-US" smtClean="0"/>
              <a:t>3</a:t>
            </a:fld>
            <a:endParaRPr kumimoji="1" lang="ja-JP" altLang="en-US" dirty="0"/>
          </a:p>
        </p:txBody>
      </p:sp>
    </p:spTree>
    <p:extLst>
      <p:ext uri="{BB962C8B-B14F-4D97-AF65-F5344CB8AC3E}">
        <p14:creationId xmlns:p14="http://schemas.microsoft.com/office/powerpoint/2010/main" val="423240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7A04A3-DCE7-482C-BE36-524381A43845}" type="slidenum">
              <a:rPr kumimoji="1" lang="ja-JP" altLang="en-US" smtClean="0"/>
              <a:t>4</a:t>
            </a:fld>
            <a:endParaRPr kumimoji="1" lang="ja-JP" altLang="en-US" dirty="0"/>
          </a:p>
        </p:txBody>
      </p:sp>
    </p:spTree>
    <p:extLst>
      <p:ext uri="{BB962C8B-B14F-4D97-AF65-F5344CB8AC3E}">
        <p14:creationId xmlns:p14="http://schemas.microsoft.com/office/powerpoint/2010/main" val="54606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325CF73-7745-034F-BDE9-749B318775E6}" type="datetimeFigureOut">
              <a:rPr kumimoji="1" lang="ja-JP" altLang="en-US" smtClean="0"/>
              <a:t>2024/5/20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7846CE-2C2D-FF47-8ED5-16D5633EB230}" type="slidenum">
              <a:rPr kumimoji="1" lang="ja-JP" altLang="en-US" smtClean="0"/>
              <a:t>‹#›</a:t>
            </a:fld>
            <a:endParaRPr kumimoji="1" lang="ja-JP" altLang="en-US" dirty="0"/>
          </a:p>
        </p:txBody>
      </p:sp>
    </p:spTree>
    <p:extLst>
      <p:ext uri="{BB962C8B-B14F-4D97-AF65-F5344CB8AC3E}">
        <p14:creationId xmlns:p14="http://schemas.microsoft.com/office/powerpoint/2010/main" val="20339306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25CF73-7745-034F-BDE9-749B318775E6}" type="datetimeFigureOut">
              <a:rPr kumimoji="1" lang="ja-JP" altLang="en-US" smtClean="0"/>
              <a:t>2024/5/20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7846CE-2C2D-FF47-8ED5-16D5633EB230}" type="slidenum">
              <a:rPr kumimoji="1" lang="ja-JP" altLang="en-US" smtClean="0"/>
              <a:t>‹#›</a:t>
            </a:fld>
            <a:endParaRPr kumimoji="1" lang="ja-JP" altLang="en-US" dirty="0"/>
          </a:p>
        </p:txBody>
      </p:sp>
    </p:spTree>
    <p:extLst>
      <p:ext uri="{BB962C8B-B14F-4D97-AF65-F5344CB8AC3E}">
        <p14:creationId xmlns:p14="http://schemas.microsoft.com/office/powerpoint/2010/main" val="142792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25CF73-7745-034F-BDE9-749B318775E6}" type="datetimeFigureOut">
              <a:rPr kumimoji="1" lang="ja-JP" altLang="en-US" smtClean="0"/>
              <a:t>2024/5/20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7846CE-2C2D-FF47-8ED5-16D5633EB230}" type="slidenum">
              <a:rPr kumimoji="1" lang="ja-JP" altLang="en-US" smtClean="0"/>
              <a:t>‹#›</a:t>
            </a:fld>
            <a:endParaRPr kumimoji="1" lang="ja-JP" altLang="en-US" dirty="0"/>
          </a:p>
        </p:txBody>
      </p:sp>
    </p:spTree>
    <p:extLst>
      <p:ext uri="{BB962C8B-B14F-4D97-AF65-F5344CB8AC3E}">
        <p14:creationId xmlns:p14="http://schemas.microsoft.com/office/powerpoint/2010/main" val="26730437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2888795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325CF73-7745-034F-BDE9-749B318775E6}" type="datetimeFigureOut">
              <a:rPr kumimoji="1" lang="ja-JP" altLang="en-US" smtClean="0"/>
              <a:t>2024/5/20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7846CE-2C2D-FF47-8ED5-16D5633EB230}" type="slidenum">
              <a:rPr kumimoji="1" lang="ja-JP" altLang="en-US" smtClean="0"/>
              <a:t>‹#›</a:t>
            </a:fld>
            <a:endParaRPr kumimoji="1" lang="ja-JP" altLang="en-US" dirty="0"/>
          </a:p>
        </p:txBody>
      </p:sp>
    </p:spTree>
    <p:extLst>
      <p:ext uri="{BB962C8B-B14F-4D97-AF65-F5344CB8AC3E}">
        <p14:creationId xmlns:p14="http://schemas.microsoft.com/office/powerpoint/2010/main" val="378017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325CF73-7745-034F-BDE9-749B318775E6}" type="datetimeFigureOut">
              <a:rPr kumimoji="1" lang="ja-JP" altLang="en-US" smtClean="0"/>
              <a:t>2024/5/20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7846CE-2C2D-FF47-8ED5-16D5633EB230}" type="slidenum">
              <a:rPr kumimoji="1" lang="ja-JP" altLang="en-US" smtClean="0"/>
              <a:t>‹#›</a:t>
            </a:fld>
            <a:endParaRPr kumimoji="1" lang="ja-JP" altLang="en-US" dirty="0"/>
          </a:p>
        </p:txBody>
      </p:sp>
    </p:spTree>
    <p:extLst>
      <p:ext uri="{BB962C8B-B14F-4D97-AF65-F5344CB8AC3E}">
        <p14:creationId xmlns:p14="http://schemas.microsoft.com/office/powerpoint/2010/main" val="177752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325CF73-7745-034F-BDE9-749B318775E6}" type="datetimeFigureOut">
              <a:rPr kumimoji="1" lang="ja-JP" altLang="en-US" smtClean="0"/>
              <a:t>2024/5/20</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8A7846CE-2C2D-FF47-8ED5-16D5633EB230}" type="slidenum">
              <a:rPr kumimoji="1" lang="ja-JP" altLang="en-US" smtClean="0"/>
              <a:t>‹#›</a:t>
            </a:fld>
            <a:endParaRPr kumimoji="1" lang="ja-JP" altLang="en-US" dirty="0"/>
          </a:p>
        </p:txBody>
      </p:sp>
    </p:spTree>
    <p:extLst>
      <p:ext uri="{BB962C8B-B14F-4D97-AF65-F5344CB8AC3E}">
        <p14:creationId xmlns:p14="http://schemas.microsoft.com/office/powerpoint/2010/main" val="214894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325CF73-7745-034F-BDE9-749B318775E6}" type="datetimeFigureOut">
              <a:rPr kumimoji="1" lang="ja-JP" altLang="en-US" smtClean="0"/>
              <a:t>2024/5/20</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8A7846CE-2C2D-FF47-8ED5-16D5633EB230}" type="slidenum">
              <a:rPr kumimoji="1" lang="ja-JP" altLang="en-US" smtClean="0"/>
              <a:t>‹#›</a:t>
            </a:fld>
            <a:endParaRPr kumimoji="1" lang="ja-JP" altLang="en-US" dirty="0"/>
          </a:p>
        </p:txBody>
      </p:sp>
    </p:spTree>
    <p:extLst>
      <p:ext uri="{BB962C8B-B14F-4D97-AF65-F5344CB8AC3E}">
        <p14:creationId xmlns:p14="http://schemas.microsoft.com/office/powerpoint/2010/main" val="290670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5CF73-7745-034F-BDE9-749B318775E6}" type="datetimeFigureOut">
              <a:rPr kumimoji="1" lang="ja-JP" altLang="en-US" smtClean="0"/>
              <a:t>2024/5/20</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8A7846CE-2C2D-FF47-8ED5-16D5633EB230}" type="slidenum">
              <a:rPr kumimoji="1" lang="ja-JP" altLang="en-US" smtClean="0"/>
              <a:t>‹#›</a:t>
            </a:fld>
            <a:endParaRPr kumimoji="1" lang="ja-JP" altLang="en-US" dirty="0"/>
          </a:p>
        </p:txBody>
      </p:sp>
    </p:spTree>
    <p:extLst>
      <p:ext uri="{BB962C8B-B14F-4D97-AF65-F5344CB8AC3E}">
        <p14:creationId xmlns:p14="http://schemas.microsoft.com/office/powerpoint/2010/main" val="323271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325CF73-7745-034F-BDE9-749B318775E6}" type="datetimeFigureOut">
              <a:rPr kumimoji="1" lang="ja-JP" altLang="en-US" smtClean="0"/>
              <a:t>2024/5/20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7846CE-2C2D-FF47-8ED5-16D5633EB230}" type="slidenum">
              <a:rPr kumimoji="1" lang="ja-JP" altLang="en-US" smtClean="0"/>
              <a:t>‹#›</a:t>
            </a:fld>
            <a:endParaRPr kumimoji="1" lang="ja-JP" altLang="en-US" dirty="0"/>
          </a:p>
        </p:txBody>
      </p:sp>
    </p:spTree>
    <p:extLst>
      <p:ext uri="{BB962C8B-B14F-4D97-AF65-F5344CB8AC3E}">
        <p14:creationId xmlns:p14="http://schemas.microsoft.com/office/powerpoint/2010/main" val="231337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325CF73-7745-034F-BDE9-749B318775E6}" type="datetimeFigureOut">
              <a:rPr kumimoji="1" lang="ja-JP" altLang="en-US" smtClean="0"/>
              <a:t>2024/5/20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7846CE-2C2D-FF47-8ED5-16D5633EB230}" type="slidenum">
              <a:rPr kumimoji="1" lang="ja-JP" altLang="en-US" smtClean="0"/>
              <a:t>‹#›</a:t>
            </a:fld>
            <a:endParaRPr kumimoji="1" lang="ja-JP" altLang="en-US" dirty="0"/>
          </a:p>
        </p:txBody>
      </p:sp>
    </p:spTree>
    <p:extLst>
      <p:ext uri="{BB962C8B-B14F-4D97-AF65-F5344CB8AC3E}">
        <p14:creationId xmlns:p14="http://schemas.microsoft.com/office/powerpoint/2010/main" val="377029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latin typeface="MS Mincho" panose="02020609040205080304" pitchFamily="49" charset="-128"/>
                <a:ea typeface="MS Mincho" panose="02020609040205080304" pitchFamily="49" charset="-128"/>
              </a:defRPr>
            </a:lvl1pPr>
          </a:lstStyle>
          <a:p>
            <a:fld id="{2325CF73-7745-034F-BDE9-749B318775E6}" type="datetimeFigureOut">
              <a:rPr kumimoji="1" lang="ja-JP" altLang="en-US" smtClean="0"/>
              <a:pPr/>
              <a:t>2024/5/20</a:t>
            </a:fld>
            <a:endParaRPr kumimoji="1" lang="ja-JP" alt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latin typeface="MS Mincho" panose="02020609040205080304" pitchFamily="49" charset="-128"/>
                <a:ea typeface="MS Mincho" panose="02020609040205080304" pitchFamily="49" charset="-128"/>
              </a:defRPr>
            </a:lvl1pPr>
          </a:lstStyle>
          <a:p>
            <a:endParaRPr kumimoji="1" lang="ja-JP" alt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latin typeface="MS Mincho" panose="02020609040205080304" pitchFamily="49" charset="-128"/>
                <a:ea typeface="MS Mincho" panose="02020609040205080304" pitchFamily="49" charset="-128"/>
              </a:defRPr>
            </a:lvl1pPr>
          </a:lstStyle>
          <a:p>
            <a:fld id="{8A7846CE-2C2D-FF47-8ED5-16D5633EB230}" type="slidenum">
              <a:rPr kumimoji="1" lang="ja-JP" altLang="en-US" smtClean="0"/>
              <a:pPr/>
              <a:t>‹#›</a:t>
            </a:fld>
            <a:endParaRPr kumimoji="1" lang="ja-JP" altLang="en-US" dirty="0"/>
          </a:p>
        </p:txBody>
      </p:sp>
    </p:spTree>
    <p:extLst>
      <p:ext uri="{BB962C8B-B14F-4D97-AF65-F5344CB8AC3E}">
        <p14:creationId xmlns:p14="http://schemas.microsoft.com/office/powerpoint/2010/main" val="1364206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keihan-holdings.co.jp/business/biostyle/"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35A251B-667B-0CA3-4C66-762F9F55FCAF}"/>
              </a:ext>
            </a:extLst>
          </p:cNvPr>
          <p:cNvSpPr txBox="1"/>
          <p:nvPr/>
        </p:nvSpPr>
        <p:spPr>
          <a:xfrm>
            <a:off x="43408" y="567590"/>
            <a:ext cx="3253708" cy="639214"/>
          </a:xfrm>
          <a:prstGeom prst="rect">
            <a:avLst/>
          </a:prstGeom>
          <a:noFill/>
        </p:spPr>
        <p:txBody>
          <a:bodyPr wrap="square" rtlCol="0">
            <a:spAutoFit/>
          </a:bodyPr>
          <a:lstStyle/>
          <a:p>
            <a:pPr>
              <a:lnSpc>
                <a:spcPct val="150000"/>
              </a:lnSpc>
            </a:pPr>
            <a:r>
              <a:rPr lang="ja-JP" altLang="en-US" sz="1100" dirty="0">
                <a:latin typeface="+mn-ea"/>
              </a:rPr>
              <a:t>報道関係各位</a:t>
            </a:r>
            <a:endParaRPr lang="en-US" altLang="ja-JP" sz="1100" dirty="0">
              <a:latin typeface="+mn-ea"/>
            </a:endParaRPr>
          </a:p>
          <a:p>
            <a:pPr>
              <a:lnSpc>
                <a:spcPct val="150000"/>
              </a:lnSpc>
            </a:pPr>
            <a:r>
              <a:rPr lang="en-US" altLang="ja-JP" sz="1400" dirty="0">
                <a:latin typeface="+mn-ea"/>
              </a:rPr>
              <a:t>PRESS RELEASE</a:t>
            </a:r>
          </a:p>
        </p:txBody>
      </p:sp>
      <p:sp>
        <p:nvSpPr>
          <p:cNvPr id="5" name="テキスト ボックス 4">
            <a:extLst>
              <a:ext uri="{FF2B5EF4-FFF2-40B4-BE49-F238E27FC236}">
                <a16:creationId xmlns:a16="http://schemas.microsoft.com/office/drawing/2014/main" id="{48AB96B3-B0CC-0427-BA74-FF059A133992}"/>
              </a:ext>
            </a:extLst>
          </p:cNvPr>
          <p:cNvSpPr txBox="1"/>
          <p:nvPr/>
        </p:nvSpPr>
        <p:spPr>
          <a:xfrm>
            <a:off x="3560886" y="567590"/>
            <a:ext cx="3253708" cy="600164"/>
          </a:xfrm>
          <a:prstGeom prst="rect">
            <a:avLst/>
          </a:prstGeom>
          <a:noFill/>
        </p:spPr>
        <p:txBody>
          <a:bodyPr wrap="square" rtlCol="0">
            <a:spAutoFit/>
          </a:bodyPr>
          <a:lstStyle/>
          <a:p>
            <a:pPr algn="r">
              <a:lnSpc>
                <a:spcPct val="150000"/>
              </a:lnSpc>
            </a:pPr>
            <a:r>
              <a:rPr lang="en-US" altLang="ja-JP" sz="1100" dirty="0" smtClean="0">
                <a:latin typeface="+mn-ea"/>
              </a:rPr>
              <a:t>2024</a:t>
            </a:r>
            <a:r>
              <a:rPr lang="ja-JP" altLang="en-US" sz="1100" dirty="0" smtClean="0">
                <a:latin typeface="+mn-ea"/>
              </a:rPr>
              <a:t>年</a:t>
            </a:r>
            <a:r>
              <a:rPr lang="en-US" altLang="ja-JP" sz="1100" dirty="0">
                <a:latin typeface="+mn-ea"/>
              </a:rPr>
              <a:t>5</a:t>
            </a:r>
            <a:r>
              <a:rPr lang="ja-JP" altLang="en-US" sz="1100" dirty="0" smtClean="0">
                <a:latin typeface="+mn-ea"/>
              </a:rPr>
              <a:t>月</a:t>
            </a:r>
            <a:r>
              <a:rPr lang="en-US" altLang="ja-JP" sz="1100" dirty="0">
                <a:latin typeface="+mn-ea"/>
              </a:rPr>
              <a:t>20</a:t>
            </a:r>
            <a:r>
              <a:rPr lang="ja-JP" altLang="en-US" sz="1100" dirty="0" smtClean="0">
                <a:latin typeface="+mn-ea"/>
              </a:rPr>
              <a:t>日</a:t>
            </a:r>
            <a:endParaRPr lang="en-US" altLang="ja-JP" sz="1100" dirty="0">
              <a:latin typeface="+mn-ea"/>
            </a:endParaRPr>
          </a:p>
          <a:p>
            <a:pPr algn="r">
              <a:lnSpc>
                <a:spcPct val="150000"/>
              </a:lnSpc>
            </a:pPr>
            <a:r>
              <a:rPr lang="ja-JP" altLang="en-US" sz="1100" dirty="0">
                <a:latin typeface="+mn-ea"/>
              </a:rPr>
              <a:t>株式会社ビオスタイル</a:t>
            </a:r>
            <a:endParaRPr lang="en-US" altLang="ja-JP" sz="1100" dirty="0">
              <a:latin typeface="+mn-ea"/>
            </a:endParaRPr>
          </a:p>
        </p:txBody>
      </p:sp>
      <p:pic>
        <p:nvPicPr>
          <p:cNvPr id="1026" name="Picture 2">
            <a:extLst>
              <a:ext uri="{FF2B5EF4-FFF2-40B4-BE49-F238E27FC236}">
                <a16:creationId xmlns:a16="http://schemas.microsoft.com/office/drawing/2014/main" id="{03EF89C7-FDC4-1896-D70C-64C4B5712488}"/>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l="18701" t="21602" r="18788" b="21602"/>
          <a:stretch/>
        </p:blipFill>
        <p:spPr bwMode="auto">
          <a:xfrm>
            <a:off x="3101296" y="648958"/>
            <a:ext cx="688769" cy="6258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2CD6371A-BC6B-8E5A-A8E2-BFE6357A4AC3}"/>
              </a:ext>
            </a:extLst>
          </p:cNvPr>
          <p:cNvCxnSpPr>
            <a:cxnSpLocks/>
          </p:cNvCxnSpPr>
          <p:nvPr/>
        </p:nvCxnSpPr>
        <p:spPr>
          <a:xfrm>
            <a:off x="53309" y="2513506"/>
            <a:ext cx="6761285" cy="0"/>
          </a:xfrm>
          <a:prstGeom prst="line">
            <a:avLst/>
          </a:prstGeom>
          <a:ln w="28575">
            <a:solidFill>
              <a:srgbClr val="19D94F"/>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AC3F5D55-3B26-28D7-D7D8-197B04E7D5AE}"/>
              </a:ext>
            </a:extLst>
          </p:cNvPr>
          <p:cNvSpPr/>
          <p:nvPr/>
        </p:nvSpPr>
        <p:spPr>
          <a:xfrm>
            <a:off x="152682" y="2616654"/>
            <a:ext cx="6585995" cy="819455"/>
          </a:xfrm>
          <a:prstGeom prst="rect">
            <a:avLst/>
          </a:prstGeom>
        </p:spPr>
        <p:txBody>
          <a:bodyPr wrap="square">
            <a:spAutoFit/>
          </a:bodyPr>
          <a:lstStyle/>
          <a:p>
            <a:pPr indent="128270" algn="just">
              <a:lnSpc>
                <a:spcPct val="150000"/>
              </a:lnSpc>
            </a:pPr>
            <a:r>
              <a:rPr lang="ja-JP" altLang="en-US" sz="1050" kern="100" spc="-30" dirty="0" smtClean="0">
                <a:latin typeface="+mn-ea"/>
                <a:cs typeface="Arial" panose="020B0604020202020204" pitchFamily="34" charset="0"/>
              </a:rPr>
              <a:t>株式会社ビオスタイル（本社：京都市下京区、社長：三浦達也）が運営する複合型商業施設</a:t>
            </a:r>
            <a:r>
              <a:rPr lang="en-US" altLang="ja-JP" sz="1050" kern="100" spc="-30" dirty="0" smtClean="0">
                <a:latin typeface="+mn-ea"/>
                <a:cs typeface="Arial" panose="020B0604020202020204" pitchFamily="34" charset="0"/>
              </a:rPr>
              <a:t>GOOD NATURE STATION</a:t>
            </a:r>
            <a:r>
              <a:rPr lang="ja-JP" altLang="en-US" sz="1050" kern="100" spc="-30" dirty="0" smtClean="0">
                <a:latin typeface="+mn-ea"/>
                <a:cs typeface="Arial" panose="020B0604020202020204" pitchFamily="34" charset="0"/>
              </a:rPr>
              <a:t>が販売している</a:t>
            </a:r>
            <a:r>
              <a:rPr lang="ja-JP" altLang="en-US" sz="1050" kern="100" spc="-20" dirty="0" smtClean="0">
                <a:latin typeface="+mn-ea"/>
                <a:cs typeface="Arial" panose="020B0604020202020204" pitchFamily="34" charset="0"/>
              </a:rPr>
              <a:t>定期便「発酵季節だより」が、特別企画として実施する「</a:t>
            </a:r>
            <a:r>
              <a:rPr lang="ja-JP" altLang="en-US" sz="1050" dirty="0" smtClean="0">
                <a:latin typeface="+mn-ea"/>
              </a:rPr>
              <a:t>お中元便」</a:t>
            </a:r>
            <a:r>
              <a:rPr lang="ja-JP" altLang="en-US" sz="1050" kern="100" spc="-20" dirty="0" smtClean="0">
                <a:latin typeface="+mn-ea"/>
                <a:cs typeface="Arial" panose="020B0604020202020204" pitchFamily="34" charset="0"/>
              </a:rPr>
              <a:t>を</a:t>
            </a:r>
            <a:r>
              <a:rPr lang="en-US" altLang="ja-JP" sz="1050" kern="100" spc="-20" dirty="0">
                <a:latin typeface="+mn-ea"/>
                <a:cs typeface="Arial" panose="020B0604020202020204" pitchFamily="34" charset="0"/>
              </a:rPr>
              <a:t>2024</a:t>
            </a:r>
            <a:r>
              <a:rPr lang="ja-JP" altLang="en-US" sz="1050" kern="100" spc="-20" dirty="0">
                <a:latin typeface="+mn-ea"/>
                <a:cs typeface="Arial" panose="020B0604020202020204" pitchFamily="34" charset="0"/>
              </a:rPr>
              <a:t>年</a:t>
            </a:r>
            <a:r>
              <a:rPr lang="en-US" altLang="ja-JP" sz="1050" kern="100" spc="-20" dirty="0">
                <a:latin typeface="+mn-ea"/>
                <a:cs typeface="Arial" panose="020B0604020202020204" pitchFamily="34" charset="0"/>
              </a:rPr>
              <a:t>5</a:t>
            </a:r>
            <a:r>
              <a:rPr lang="ja-JP" altLang="en-US" sz="1050" kern="100" spc="-20" dirty="0">
                <a:latin typeface="+mn-ea"/>
                <a:cs typeface="Arial" panose="020B0604020202020204" pitchFamily="34" charset="0"/>
              </a:rPr>
              <a:t>月</a:t>
            </a:r>
            <a:r>
              <a:rPr lang="en-US" altLang="ja-JP" sz="1050" kern="100" spc="-20" dirty="0">
                <a:latin typeface="+mn-ea"/>
                <a:cs typeface="Arial" panose="020B0604020202020204" pitchFamily="34" charset="0"/>
              </a:rPr>
              <a:t>20</a:t>
            </a:r>
            <a:r>
              <a:rPr lang="ja-JP" altLang="en-US" sz="1050" kern="100" spc="-20" dirty="0">
                <a:latin typeface="+mn-ea"/>
                <a:cs typeface="Arial" panose="020B0604020202020204" pitchFamily="34" charset="0"/>
              </a:rPr>
              <a:t>日</a:t>
            </a:r>
            <a:r>
              <a:rPr lang="en-US" altLang="ja-JP" sz="1050" kern="100" spc="-20" dirty="0">
                <a:latin typeface="+mn-ea"/>
                <a:cs typeface="Arial" panose="020B0604020202020204" pitchFamily="34" charset="0"/>
              </a:rPr>
              <a:t>(</a:t>
            </a:r>
            <a:r>
              <a:rPr lang="ja-JP" altLang="en-US" sz="1050" kern="100" spc="-20" dirty="0">
                <a:latin typeface="+mn-ea"/>
                <a:cs typeface="Arial" panose="020B0604020202020204" pitchFamily="34" charset="0"/>
              </a:rPr>
              <a:t>月</a:t>
            </a:r>
            <a:r>
              <a:rPr lang="en-US" altLang="ja-JP" sz="1050" kern="100" spc="-20" dirty="0" smtClean="0">
                <a:latin typeface="+mn-ea"/>
                <a:cs typeface="Arial" panose="020B0604020202020204" pitchFamily="34" charset="0"/>
              </a:rPr>
              <a:t>)</a:t>
            </a:r>
            <a:r>
              <a:rPr lang="ja-JP" altLang="en-US" sz="1050" kern="100" spc="-30" dirty="0" smtClean="0">
                <a:latin typeface="+mn-ea"/>
                <a:cs typeface="Arial" panose="020B0604020202020204" pitchFamily="34" charset="0"/>
              </a:rPr>
              <a:t>より受付開始いたします。</a:t>
            </a:r>
            <a:endParaRPr lang="en-US" altLang="ja-JP" sz="1050" kern="100" spc="-20" dirty="0">
              <a:latin typeface="+mn-ea"/>
              <a:cs typeface="Arial" panose="020B0604020202020204" pitchFamily="34" charset="0"/>
            </a:endParaRPr>
          </a:p>
        </p:txBody>
      </p:sp>
      <p:sp>
        <p:nvSpPr>
          <p:cNvPr id="3" name="正方形/長方形 2">
            <a:extLst>
              <a:ext uri="{FF2B5EF4-FFF2-40B4-BE49-F238E27FC236}">
                <a16:creationId xmlns:a16="http://schemas.microsoft.com/office/drawing/2014/main" id="{992C6DDE-B8C1-39C0-9F5A-CFDA2680D4ED}"/>
              </a:ext>
            </a:extLst>
          </p:cNvPr>
          <p:cNvSpPr/>
          <p:nvPr/>
        </p:nvSpPr>
        <p:spPr>
          <a:xfrm>
            <a:off x="0" y="8246558"/>
            <a:ext cx="6858000" cy="830356"/>
          </a:xfrm>
          <a:prstGeom prst="rect">
            <a:avLst/>
          </a:prstGeom>
        </p:spPr>
        <p:txBody>
          <a:bodyPr wrap="square">
            <a:spAutoFit/>
          </a:bodyPr>
          <a:lstStyle/>
          <a:p>
            <a:pPr algn="ctr">
              <a:lnSpc>
                <a:spcPct val="150000"/>
              </a:lnSpc>
            </a:pPr>
            <a:r>
              <a:rPr lang="en-US" altLang="ja-JP" sz="1100" dirty="0">
                <a:latin typeface="+mn-ea"/>
              </a:rPr>
              <a:t>【</a:t>
            </a:r>
            <a:r>
              <a:rPr lang="ja-JP" altLang="en-US" sz="1100" dirty="0">
                <a:latin typeface="+mn-ea"/>
              </a:rPr>
              <a:t>本リリースに関するお問合せ・ご取材希望について</a:t>
            </a:r>
            <a:r>
              <a:rPr lang="en-US" altLang="ja-JP" sz="1100" dirty="0">
                <a:latin typeface="+mn-ea"/>
              </a:rPr>
              <a:t>】</a:t>
            </a:r>
          </a:p>
          <a:p>
            <a:pPr algn="ctr">
              <a:lnSpc>
                <a:spcPct val="150000"/>
              </a:lnSpc>
            </a:pPr>
            <a:r>
              <a:rPr lang="ja-JP" altLang="en-US" sz="1100" dirty="0">
                <a:latin typeface="+mn-ea"/>
              </a:rPr>
              <a:t>株式会社ビオスタイル 広報宣伝部　　担当</a:t>
            </a:r>
            <a:r>
              <a:rPr lang="en-US" altLang="ja-JP" sz="1100" dirty="0">
                <a:latin typeface="+mn-ea"/>
              </a:rPr>
              <a:t>: </a:t>
            </a:r>
            <a:r>
              <a:rPr lang="ja-JP" altLang="en-US" sz="1100" dirty="0">
                <a:latin typeface="+mn-ea"/>
              </a:rPr>
              <a:t>中久保・石井　</a:t>
            </a:r>
            <a:r>
              <a:rPr lang="en" altLang="ja-JP" sz="1100" dirty="0">
                <a:latin typeface="+mn-ea"/>
              </a:rPr>
              <a:t>TEL:075-352-6677 </a:t>
            </a:r>
          </a:p>
          <a:p>
            <a:pPr algn="ctr">
              <a:lnSpc>
                <a:spcPct val="150000"/>
              </a:lnSpc>
            </a:pPr>
            <a:r>
              <a:rPr lang="en" altLang="ja-JP" sz="1100" dirty="0">
                <a:latin typeface="+mn-ea"/>
              </a:rPr>
              <a:t>e-mail : nakakubo-rina@biostyle.co.jp(</a:t>
            </a:r>
            <a:r>
              <a:rPr lang="ja-JP" altLang="en-US" sz="1100" dirty="0">
                <a:latin typeface="+mn-ea"/>
              </a:rPr>
              <a:t>中久保</a:t>
            </a:r>
            <a:r>
              <a:rPr lang="en-US" altLang="ja-JP" sz="1100" dirty="0">
                <a:latin typeface="+mn-ea"/>
              </a:rPr>
              <a:t>)</a:t>
            </a:r>
            <a:r>
              <a:rPr lang="ja-JP" altLang="en-US" sz="1100" dirty="0">
                <a:latin typeface="+mn-ea"/>
              </a:rPr>
              <a:t>、</a:t>
            </a:r>
            <a:r>
              <a:rPr lang="en" altLang="ja-JP" sz="1100" dirty="0">
                <a:latin typeface="+mn-ea"/>
              </a:rPr>
              <a:t>ishii-risa@biostyle.co.jp(</a:t>
            </a:r>
            <a:r>
              <a:rPr lang="ja-JP" altLang="en-US" sz="1100" dirty="0">
                <a:latin typeface="+mn-ea"/>
              </a:rPr>
              <a:t>石井</a:t>
            </a:r>
            <a:r>
              <a:rPr lang="en-US" altLang="ja-JP" sz="1100" dirty="0">
                <a:latin typeface="+mn-ea"/>
              </a:rPr>
              <a:t>) </a:t>
            </a:r>
            <a:endParaRPr lang="ja-JP" altLang="en-US" sz="1100" dirty="0">
              <a:effectLst/>
              <a:latin typeface="+mn-ea"/>
            </a:endParaRPr>
          </a:p>
        </p:txBody>
      </p:sp>
      <p:cxnSp>
        <p:nvCxnSpPr>
          <p:cNvPr id="6" name="直線コネクタ 5">
            <a:extLst>
              <a:ext uri="{FF2B5EF4-FFF2-40B4-BE49-F238E27FC236}">
                <a16:creationId xmlns:a16="http://schemas.microsoft.com/office/drawing/2014/main" id="{BB0EA946-0834-5458-1153-E113472DF36D}"/>
              </a:ext>
            </a:extLst>
          </p:cNvPr>
          <p:cNvCxnSpPr/>
          <p:nvPr/>
        </p:nvCxnSpPr>
        <p:spPr>
          <a:xfrm>
            <a:off x="43408" y="8215472"/>
            <a:ext cx="68055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図 16"/>
          <p:cNvPicPr/>
          <p:nvPr/>
        </p:nvPicPr>
        <p:blipFill>
          <a:blip r:embed="rId4" cstate="print">
            <a:extLst>
              <a:ext uri="{28A0092B-C50C-407E-A947-70E740481C1C}">
                <a14:useLocalDpi xmlns:a14="http://schemas.microsoft.com/office/drawing/2010/main"/>
              </a:ext>
            </a:extLst>
          </a:blip>
          <a:stretch>
            <a:fillRect/>
          </a:stretch>
        </p:blipFill>
        <p:spPr>
          <a:xfrm>
            <a:off x="6097108" y="110873"/>
            <a:ext cx="397155" cy="384368"/>
          </a:xfrm>
          <a:prstGeom prst="rect">
            <a:avLst/>
          </a:prstGeom>
        </p:spPr>
      </p:pic>
      <p:sp>
        <p:nvSpPr>
          <p:cNvPr id="15" name="正方形/長方形 14">
            <a:extLst>
              <a:ext uri="{FF2B5EF4-FFF2-40B4-BE49-F238E27FC236}">
                <a16:creationId xmlns:a16="http://schemas.microsoft.com/office/drawing/2014/main" id="{ECD17C41-C3C9-7FC1-F9C0-CA7FDAB1CA20}"/>
              </a:ext>
            </a:extLst>
          </p:cNvPr>
          <p:cNvSpPr/>
          <p:nvPr/>
        </p:nvSpPr>
        <p:spPr>
          <a:xfrm>
            <a:off x="115604" y="5636281"/>
            <a:ext cx="6654667" cy="2516073"/>
          </a:xfrm>
          <a:prstGeom prst="rect">
            <a:avLst/>
          </a:prstGeom>
        </p:spPr>
        <p:txBody>
          <a:bodyPr wrap="square">
            <a:spAutoFit/>
          </a:bodyPr>
          <a:lstStyle/>
          <a:p>
            <a:pPr indent="128270" algn="just">
              <a:lnSpc>
                <a:spcPct val="150000"/>
              </a:lnSpc>
            </a:pPr>
            <a:r>
              <a:rPr lang="ja-JP" altLang="en-US" sz="1050" kern="100" spc="-30" dirty="0">
                <a:latin typeface="+mn-ea"/>
                <a:cs typeface="Arial" panose="020B0604020202020204" pitchFamily="34" charset="0"/>
              </a:rPr>
              <a:t>当施設</a:t>
            </a:r>
            <a:r>
              <a:rPr lang="en-US" altLang="ja-JP" sz="1050" kern="100" spc="-30" dirty="0">
                <a:latin typeface="+mn-ea"/>
                <a:cs typeface="Arial" panose="020B0604020202020204" pitchFamily="34" charset="0"/>
              </a:rPr>
              <a:t>1</a:t>
            </a:r>
            <a:r>
              <a:rPr lang="ja-JP" altLang="en-US" sz="1050" kern="100" spc="-30" dirty="0">
                <a:latin typeface="+mn-ea"/>
                <a:cs typeface="Arial" panose="020B0604020202020204" pitchFamily="34" charset="0"/>
              </a:rPr>
              <a:t>階において、オリジナルブランドの</a:t>
            </a:r>
            <a:r>
              <a:rPr lang="ja-JP" altLang="en-US" sz="1050" kern="100" spc="-30" dirty="0" smtClean="0">
                <a:latin typeface="+mn-ea"/>
                <a:cs typeface="Arial" panose="020B0604020202020204" pitchFamily="34" charset="0"/>
              </a:rPr>
              <a:t>商品やオーガニック認証を取得した農産物、加工食品やお菓子、地元京都で育まれた健康にも地球にも優しい食品などを販売している「</a:t>
            </a:r>
            <a:r>
              <a:rPr lang="en-US" altLang="ja-JP" sz="1050" kern="100" spc="-30" dirty="0" smtClean="0">
                <a:latin typeface="+mn-ea"/>
                <a:cs typeface="Arial" panose="020B0604020202020204" pitchFamily="34" charset="0"/>
              </a:rPr>
              <a:t>MARKET</a:t>
            </a:r>
            <a:r>
              <a:rPr lang="ja-JP" altLang="en-US" sz="1050" kern="100" spc="-30" dirty="0" smtClean="0">
                <a:latin typeface="+mn-ea"/>
                <a:cs typeface="Arial" panose="020B0604020202020204" pitchFamily="34" charset="0"/>
              </a:rPr>
              <a:t>」が、とっておきの発酵食品やおいしい食材を毎月お届けする</a:t>
            </a:r>
            <a:r>
              <a:rPr lang="ja-JP" altLang="en-US" sz="1050" kern="100" spc="-30" dirty="0">
                <a:latin typeface="+mn-ea"/>
                <a:cs typeface="Arial" panose="020B0604020202020204" pitchFamily="34" charset="0"/>
              </a:rPr>
              <a:t>定期便</a:t>
            </a:r>
            <a:r>
              <a:rPr lang="ja-JP" altLang="en-US" sz="1050" kern="100" spc="-20" dirty="0" smtClean="0">
                <a:latin typeface="+mn-ea"/>
                <a:cs typeface="Arial" panose="020B0604020202020204" pitchFamily="34" charset="0"/>
              </a:rPr>
              <a:t>「発酵季節だより</a:t>
            </a:r>
            <a:r>
              <a:rPr lang="ja-JP" altLang="en-US" sz="1050" kern="100" spc="-20" dirty="0">
                <a:latin typeface="+mn-ea"/>
                <a:cs typeface="Arial" panose="020B0604020202020204" pitchFamily="34" charset="0"/>
              </a:rPr>
              <a:t>」。発酵マイスター 榎本美沙さんの監修のもと</a:t>
            </a:r>
            <a:r>
              <a:rPr lang="ja-JP" altLang="en-US" sz="1050" kern="100" spc="-20" dirty="0" smtClean="0">
                <a:latin typeface="+mn-ea"/>
                <a:cs typeface="Arial" panose="020B0604020202020204" pitchFamily="34" charset="0"/>
              </a:rPr>
              <a:t>、</a:t>
            </a:r>
            <a:r>
              <a:rPr lang="ja-JP" altLang="en-US" sz="1050" b="1" kern="100" spc="-20" dirty="0" smtClean="0">
                <a:latin typeface="+mn-ea"/>
                <a:cs typeface="Arial" panose="020B0604020202020204" pitchFamily="34" charset="0"/>
              </a:rPr>
              <a:t>健康</a:t>
            </a:r>
            <a:r>
              <a:rPr lang="ja-JP" altLang="en-US" sz="1050" kern="100" spc="-20" dirty="0" smtClean="0">
                <a:latin typeface="+mn-ea"/>
                <a:cs typeface="Arial" panose="020B0604020202020204" pitchFamily="34" charset="0"/>
              </a:rPr>
              <a:t>へ</a:t>
            </a:r>
            <a:r>
              <a:rPr lang="ja-JP" altLang="en-US" sz="1050" kern="100" spc="-20" dirty="0">
                <a:latin typeface="+mn-ea"/>
                <a:cs typeface="Arial" panose="020B0604020202020204" pitchFamily="34" charset="0"/>
              </a:rPr>
              <a:t>の興味関⼼が高いお客様に向けて</a:t>
            </a:r>
            <a:r>
              <a:rPr lang="ja-JP" altLang="en-US" sz="1050" kern="100" spc="-20" dirty="0" smtClean="0">
                <a:latin typeface="+mn-ea"/>
                <a:cs typeface="Arial" panose="020B0604020202020204" pitchFamily="34" charset="0"/>
              </a:rPr>
              <a:t>、</a:t>
            </a:r>
            <a:r>
              <a:rPr lang="ja-JP" altLang="en-US" sz="1050" b="1" kern="100" spc="-20" dirty="0" smtClean="0">
                <a:latin typeface="+mn-ea"/>
                <a:cs typeface="Arial" panose="020B0604020202020204" pitchFamily="34" charset="0"/>
              </a:rPr>
              <a:t>発酵</a:t>
            </a:r>
            <a:r>
              <a:rPr lang="ja-JP" altLang="en-US" sz="1050" kern="100" spc="-20" dirty="0" smtClean="0">
                <a:latin typeface="+mn-ea"/>
                <a:cs typeface="Arial" panose="020B0604020202020204" pitchFamily="34" charset="0"/>
              </a:rPr>
              <a:t>に</a:t>
            </a:r>
            <a:r>
              <a:rPr lang="ja-JP" altLang="en-US" sz="1050" kern="100" spc="-20" dirty="0" smtClean="0">
                <a:latin typeface="+mn-ea"/>
                <a:cs typeface="Arial" panose="020B0604020202020204" pitchFamily="34" charset="0"/>
              </a:rPr>
              <a:t>まつわる季節感</a:t>
            </a:r>
            <a:r>
              <a:rPr lang="ja-JP" altLang="en-US" sz="1050" kern="100" spc="-20" dirty="0">
                <a:latin typeface="+mn-ea"/>
                <a:cs typeface="Arial" panose="020B0604020202020204" pitchFamily="34" charset="0"/>
              </a:rPr>
              <a:t>があって届くのが楽しみになる</a:t>
            </a:r>
            <a:r>
              <a:rPr lang="ja-JP" altLang="en-US" sz="1050" kern="100" spc="-20" dirty="0" smtClean="0">
                <a:latin typeface="+mn-ea"/>
                <a:cs typeface="Arial" panose="020B0604020202020204" pitchFamily="34" charset="0"/>
              </a:rPr>
              <a:t>よう</a:t>
            </a:r>
            <a:r>
              <a:rPr lang="ja-JP" altLang="en-US" sz="1050" kern="100" spc="-20" dirty="0">
                <a:latin typeface="+mn-ea"/>
                <a:cs typeface="Arial" panose="020B0604020202020204" pitchFamily="34" charset="0"/>
              </a:rPr>
              <a:t>な“わくわくする美味しい</a:t>
            </a:r>
            <a:r>
              <a:rPr lang="ja-JP" altLang="en-US" sz="1050" kern="100" spc="-20" dirty="0" smtClean="0">
                <a:latin typeface="+mn-ea"/>
                <a:cs typeface="Arial" panose="020B0604020202020204" pitchFamily="34" charset="0"/>
              </a:rPr>
              <a:t>もの”を</a:t>
            </a:r>
            <a:r>
              <a:rPr lang="ja-JP" altLang="en-US" sz="1050" kern="100" spc="-20" dirty="0">
                <a:latin typeface="+mn-ea"/>
                <a:cs typeface="Arial" panose="020B0604020202020204" pitchFamily="34" charset="0"/>
              </a:rPr>
              <a:t>、毎⽉</a:t>
            </a:r>
            <a:r>
              <a:rPr lang="ja-JP" altLang="en-US" sz="1050" kern="100" spc="-20" dirty="0" smtClean="0">
                <a:latin typeface="+mn-ea"/>
                <a:cs typeface="Arial" panose="020B0604020202020204" pitchFamily="34" charset="0"/>
              </a:rPr>
              <a:t>お届けしています。</a:t>
            </a:r>
            <a:endParaRPr lang="en-US" altLang="ja-JP" sz="1050" kern="100" spc="-20" dirty="0" smtClean="0">
              <a:latin typeface="+mn-ea"/>
              <a:cs typeface="Arial" panose="020B0604020202020204" pitchFamily="34" charset="0"/>
            </a:endParaRPr>
          </a:p>
          <a:p>
            <a:pPr indent="128270" algn="just">
              <a:lnSpc>
                <a:spcPct val="150000"/>
              </a:lnSpc>
            </a:pPr>
            <a:r>
              <a:rPr lang="ja-JP" altLang="en-US" sz="1050" kern="100" spc="-20" dirty="0" smtClean="0">
                <a:latin typeface="+mn-ea"/>
                <a:cs typeface="Arial" panose="020B0604020202020204" pitchFamily="34" charset="0"/>
              </a:rPr>
              <a:t>今回</a:t>
            </a:r>
            <a:r>
              <a:rPr lang="ja-JP" altLang="en-US" sz="1050" kern="100" spc="-20" dirty="0">
                <a:latin typeface="+mn-ea"/>
                <a:cs typeface="Arial" panose="020B0604020202020204" pitchFamily="34" charset="0"/>
              </a:rPr>
              <a:t>、単品商品と</a:t>
            </a:r>
            <a:r>
              <a:rPr lang="ja-JP" altLang="en-US" sz="1050" kern="100" spc="-20" dirty="0" smtClean="0">
                <a:latin typeface="+mn-ea"/>
                <a:cs typeface="Arial" panose="020B0604020202020204" pitchFamily="34" charset="0"/>
              </a:rPr>
              <a:t>してお中元に</a:t>
            </a:r>
            <a:r>
              <a:rPr lang="ja-JP" altLang="en-US" sz="1050" kern="100" spc="-20" dirty="0">
                <a:latin typeface="+mn-ea"/>
                <a:cs typeface="Arial" panose="020B0604020202020204" pitchFamily="34" charset="0"/>
              </a:rPr>
              <a:t>ピッタリな詰合せを</a:t>
            </a:r>
            <a:r>
              <a:rPr lang="ja-JP" altLang="en-US" sz="1050" kern="100" spc="-20" dirty="0" smtClean="0">
                <a:latin typeface="+mn-ea"/>
                <a:cs typeface="Arial" panose="020B0604020202020204" pitchFamily="34" charset="0"/>
              </a:rPr>
              <a:t>ご用意しました</a:t>
            </a:r>
            <a:r>
              <a:rPr lang="ja-JP" altLang="en-US" sz="1050" kern="100" spc="-20" dirty="0">
                <a:latin typeface="+mn-ea"/>
                <a:cs typeface="Arial" panose="020B0604020202020204" pitchFamily="34" charset="0"/>
              </a:rPr>
              <a:t>。本企画が始まった、</a:t>
            </a:r>
            <a:r>
              <a:rPr lang="en-US" altLang="ja-JP" sz="1050" kern="100" spc="-20" dirty="0">
                <a:latin typeface="+mn-ea"/>
                <a:cs typeface="Arial" panose="020B0604020202020204" pitchFamily="34" charset="0"/>
              </a:rPr>
              <a:t>2023</a:t>
            </a:r>
            <a:r>
              <a:rPr lang="ja-JP" altLang="en-US" sz="1050" kern="100" spc="-20" dirty="0">
                <a:latin typeface="+mn-ea"/>
                <a:cs typeface="Arial" panose="020B0604020202020204" pitchFamily="34" charset="0"/>
              </a:rPr>
              <a:t>年</a:t>
            </a:r>
            <a:r>
              <a:rPr lang="en-US" altLang="ja-JP" sz="1050" kern="100" spc="-20" dirty="0">
                <a:latin typeface="+mn-ea"/>
                <a:cs typeface="Arial" panose="020B0604020202020204" pitchFamily="34" charset="0"/>
              </a:rPr>
              <a:t>6</a:t>
            </a:r>
            <a:r>
              <a:rPr lang="ja-JP" altLang="en-US" sz="1050" kern="100" spc="-20" dirty="0">
                <a:latin typeface="+mn-ea"/>
                <a:cs typeface="Arial" panose="020B0604020202020204" pitchFamily="34" charset="0"/>
              </a:rPr>
              <a:t>月便～</a:t>
            </a:r>
            <a:r>
              <a:rPr lang="en-US" altLang="ja-JP" sz="1050" kern="100" spc="-20" dirty="0">
                <a:latin typeface="+mn-ea"/>
                <a:cs typeface="Arial" panose="020B0604020202020204" pitchFamily="34" charset="0"/>
              </a:rPr>
              <a:t>2024</a:t>
            </a:r>
            <a:r>
              <a:rPr lang="ja-JP" altLang="en-US" sz="1050" kern="100" spc="-20" dirty="0">
                <a:latin typeface="+mn-ea"/>
                <a:cs typeface="Arial" panose="020B0604020202020204" pitchFamily="34" charset="0"/>
              </a:rPr>
              <a:t>年</a:t>
            </a:r>
            <a:r>
              <a:rPr lang="en-US" altLang="ja-JP" sz="1050" kern="100" spc="-20" dirty="0">
                <a:latin typeface="+mn-ea"/>
                <a:cs typeface="Arial" panose="020B0604020202020204" pitchFamily="34" charset="0"/>
              </a:rPr>
              <a:t>1</a:t>
            </a:r>
            <a:r>
              <a:rPr lang="ja-JP" altLang="en-US" sz="1050" kern="100" spc="-20" dirty="0">
                <a:latin typeface="+mn-ea"/>
                <a:cs typeface="Arial" panose="020B0604020202020204" pitchFamily="34" charset="0"/>
              </a:rPr>
              <a:t>月便の商品から榎本さんが厳選した</a:t>
            </a:r>
            <a:r>
              <a:rPr lang="en-US" altLang="ja-JP" sz="1050" kern="100" spc="-20" dirty="0">
                <a:latin typeface="+mn-ea"/>
                <a:cs typeface="Arial" panose="020B0604020202020204" pitchFamily="34" charset="0"/>
              </a:rPr>
              <a:t>7</a:t>
            </a:r>
            <a:r>
              <a:rPr lang="ja-JP" altLang="en-US" sz="1050" kern="100" spc="-20" dirty="0">
                <a:latin typeface="+mn-ea"/>
                <a:cs typeface="Arial" panose="020B0604020202020204" pitchFamily="34" charset="0"/>
              </a:rPr>
              <a:t>商品がセットとなっております。</a:t>
            </a:r>
          </a:p>
          <a:p>
            <a:pPr indent="128270" algn="just">
              <a:lnSpc>
                <a:spcPct val="150000"/>
              </a:lnSpc>
            </a:pPr>
            <a:r>
              <a:rPr lang="ja-JP" altLang="en-US" sz="1050" kern="100" spc="-20" dirty="0">
                <a:latin typeface="+mn-ea"/>
                <a:cs typeface="Arial" panose="020B0604020202020204" pitchFamily="34" charset="0"/>
              </a:rPr>
              <a:t>また</a:t>
            </a:r>
            <a:r>
              <a:rPr lang="ja-JP" altLang="en-US" sz="1050" kern="100" spc="-20" dirty="0" smtClean="0">
                <a:latin typeface="+mn-ea"/>
                <a:cs typeface="Arial" panose="020B0604020202020204" pitchFamily="34" charset="0"/>
              </a:rPr>
              <a:t>ご購入者特典</a:t>
            </a:r>
            <a:r>
              <a:rPr lang="ja-JP" altLang="en-US" sz="1050" kern="100" spc="-20" dirty="0">
                <a:latin typeface="+mn-ea"/>
                <a:cs typeface="Arial" panose="020B0604020202020204" pitchFamily="34" charset="0"/>
              </a:rPr>
              <a:t>として、榎本さんからのメッセージや、該当商品を使用したレシピ</a:t>
            </a:r>
            <a:r>
              <a:rPr lang="en-US" altLang="ja-JP" sz="1050" kern="100" spc="-20" dirty="0">
                <a:latin typeface="+mn-ea"/>
                <a:cs typeface="Arial" panose="020B0604020202020204" pitchFamily="34" charset="0"/>
              </a:rPr>
              <a:t>3</a:t>
            </a:r>
            <a:r>
              <a:rPr lang="ja-JP" altLang="en-US" sz="1050" kern="100" spc="-20" dirty="0">
                <a:latin typeface="+mn-ea"/>
                <a:cs typeface="Arial" panose="020B0604020202020204" pitchFamily="34" charset="0"/>
              </a:rPr>
              <a:t>種を</a:t>
            </a:r>
            <a:r>
              <a:rPr lang="ja-JP" altLang="en-US" sz="1050" kern="100" spc="-20" dirty="0" smtClean="0">
                <a:latin typeface="+mn-ea"/>
                <a:cs typeface="Arial" panose="020B0604020202020204" pitchFamily="34" charset="0"/>
              </a:rPr>
              <a:t>同梱。ご希望</a:t>
            </a:r>
            <a:r>
              <a:rPr lang="ja-JP" altLang="en-US" sz="1050" kern="100" spc="-20" dirty="0">
                <a:latin typeface="+mn-ea"/>
                <a:cs typeface="Arial" panose="020B0604020202020204" pitchFamily="34" charset="0"/>
              </a:rPr>
              <a:t>の</a:t>
            </a:r>
            <a:r>
              <a:rPr lang="ja-JP" altLang="en-US" sz="1050" kern="100" spc="-20" dirty="0" smtClean="0">
                <a:latin typeface="+mn-ea"/>
                <a:cs typeface="Arial" panose="020B0604020202020204" pitchFamily="34" charset="0"/>
              </a:rPr>
              <a:t>方に</a:t>
            </a:r>
            <a:r>
              <a:rPr lang="ja-JP" altLang="en-US" sz="1050" kern="100" spc="-20" dirty="0" smtClean="0">
                <a:latin typeface="+mn-ea"/>
                <a:cs typeface="Arial" panose="020B0604020202020204" pitchFamily="34" charset="0"/>
              </a:rPr>
              <a:t>は、発酵</a:t>
            </a:r>
            <a:r>
              <a:rPr lang="ja-JP" altLang="en-US" sz="1050" kern="100" spc="-20" dirty="0">
                <a:latin typeface="+mn-ea"/>
                <a:cs typeface="Arial" panose="020B0604020202020204" pitchFamily="34" charset="0"/>
              </a:rPr>
              <a:t>季節だよりオリジナル</a:t>
            </a:r>
            <a:r>
              <a:rPr lang="ja-JP" altLang="en-US" sz="1050" kern="100" spc="-20" dirty="0" smtClean="0">
                <a:latin typeface="+mn-ea"/>
                <a:cs typeface="Arial" panose="020B0604020202020204" pitchFamily="34" charset="0"/>
              </a:rPr>
              <a:t>熨斗紙を</a:t>
            </a:r>
            <a:r>
              <a:rPr lang="ja-JP" altLang="en-US" sz="1050" kern="100" spc="-20" dirty="0" smtClean="0">
                <a:latin typeface="+mn-ea"/>
                <a:cs typeface="Arial" panose="020B0604020202020204" pitchFamily="34" charset="0"/>
              </a:rPr>
              <a:t>お掛けします。</a:t>
            </a:r>
            <a:endParaRPr lang="en-US" altLang="ja-JP" sz="1050" kern="100" spc="-20" dirty="0" smtClean="0">
              <a:latin typeface="+mn-ea"/>
              <a:cs typeface="Arial" panose="020B0604020202020204" pitchFamily="34" charset="0"/>
            </a:endParaRPr>
          </a:p>
          <a:p>
            <a:pPr indent="128270" algn="just">
              <a:lnSpc>
                <a:spcPct val="150000"/>
              </a:lnSpc>
            </a:pPr>
            <a:r>
              <a:rPr lang="ja-JP" altLang="en-US" sz="1050" kern="100" spc="-20" dirty="0" smtClean="0">
                <a:latin typeface="+mn-ea"/>
                <a:cs typeface="Arial" panose="020B0604020202020204" pitchFamily="34" charset="0"/>
              </a:rPr>
              <a:t>なかなか</a:t>
            </a:r>
            <a:r>
              <a:rPr lang="ja-JP" altLang="en-US" sz="1050" kern="100" spc="-20" dirty="0">
                <a:latin typeface="+mn-ea"/>
                <a:cs typeface="Arial" panose="020B0604020202020204" pitchFamily="34" charset="0"/>
              </a:rPr>
              <a:t>会えない大切な方へ、特別な詰合せを贈りませんか？</a:t>
            </a:r>
            <a:endParaRPr lang="en-US" altLang="ja-JP" sz="1050" kern="100" spc="-30" dirty="0" smtClean="0">
              <a:latin typeface="+mn-ea"/>
              <a:cs typeface="Arial" panose="020B0604020202020204" pitchFamily="34" charset="0"/>
            </a:endParaRP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747" y="3526229"/>
            <a:ext cx="2924191" cy="2046934"/>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8319" y="3526229"/>
            <a:ext cx="2924191" cy="2046934"/>
          </a:xfrm>
          <a:prstGeom prst="rect">
            <a:avLst/>
          </a:prstGeom>
        </p:spPr>
      </p:pic>
      <p:sp>
        <p:nvSpPr>
          <p:cNvPr id="16" name="正方形/長方形 15">
            <a:extLst>
              <a:ext uri="{FF2B5EF4-FFF2-40B4-BE49-F238E27FC236}">
                <a16:creationId xmlns:a16="http://schemas.microsoft.com/office/drawing/2014/main" id="{EBC92480-54F6-9A34-9766-E4CFB274C9AA}"/>
              </a:ext>
            </a:extLst>
          </p:cNvPr>
          <p:cNvSpPr/>
          <p:nvPr/>
        </p:nvSpPr>
        <p:spPr>
          <a:xfrm>
            <a:off x="-45217" y="1406866"/>
            <a:ext cx="6849907" cy="957955"/>
          </a:xfrm>
          <a:prstGeom prst="rect">
            <a:avLst/>
          </a:prstGeom>
          <a:noFill/>
        </p:spPr>
        <p:txBody>
          <a:bodyPr wrap="square">
            <a:spAutoFit/>
          </a:bodyPr>
          <a:lstStyle/>
          <a:p>
            <a:pPr indent="128270" algn="ctr">
              <a:lnSpc>
                <a:spcPct val="150000"/>
              </a:lnSpc>
            </a:pPr>
            <a:r>
              <a:rPr lang="ja-JP" altLang="en-US" sz="1400" b="1" kern="100" dirty="0" smtClean="0">
                <a:latin typeface="+mn-ea"/>
                <a:cs typeface="Times New Roman" panose="02020603050405020304" pitchFamily="18" charset="0"/>
              </a:rPr>
              <a:t>発酵</a:t>
            </a:r>
            <a:r>
              <a:rPr lang="ja-JP" altLang="en-US" sz="1400" b="1" kern="100" dirty="0">
                <a:latin typeface="+mn-ea"/>
                <a:cs typeface="Times New Roman" panose="02020603050405020304" pitchFamily="18" charset="0"/>
              </a:rPr>
              <a:t>マイスター 榎本美沙さん</a:t>
            </a:r>
            <a:r>
              <a:rPr lang="ja-JP" altLang="en-US" sz="1400" b="1" kern="100" dirty="0" smtClean="0">
                <a:latin typeface="+mn-ea"/>
                <a:cs typeface="Times New Roman" panose="02020603050405020304" pitchFamily="18" charset="0"/>
              </a:rPr>
              <a:t>監修</a:t>
            </a:r>
            <a:endParaRPr lang="en-US" altLang="ja-JP" sz="1400" b="1" kern="100" dirty="0" smtClean="0">
              <a:latin typeface="+mn-ea"/>
              <a:cs typeface="Times New Roman" panose="02020603050405020304" pitchFamily="18" charset="0"/>
            </a:endParaRPr>
          </a:p>
          <a:p>
            <a:pPr indent="128270" algn="ctr">
              <a:lnSpc>
                <a:spcPct val="150000"/>
              </a:lnSpc>
            </a:pPr>
            <a:r>
              <a:rPr lang="ja-JP" altLang="en-US" sz="1400" b="1" kern="100" dirty="0" smtClean="0">
                <a:latin typeface="+mn-ea"/>
                <a:cs typeface="Times New Roman" panose="02020603050405020304" pitchFamily="18" charset="0"/>
              </a:rPr>
              <a:t>健康</a:t>
            </a:r>
            <a:r>
              <a:rPr lang="ja-JP" altLang="en-US" sz="1400" b="1" kern="100" dirty="0">
                <a:latin typeface="+mn-ea"/>
                <a:cs typeface="Times New Roman" panose="02020603050405020304" pitchFamily="18" charset="0"/>
              </a:rPr>
              <a:t>志向のあの方へ贈りたい、発酵食品の</a:t>
            </a:r>
            <a:r>
              <a:rPr lang="ja-JP" altLang="en-US" sz="1400" b="1" kern="100" dirty="0" smtClean="0">
                <a:latin typeface="+mn-ea"/>
                <a:cs typeface="Times New Roman" panose="02020603050405020304" pitchFamily="18" charset="0"/>
              </a:rPr>
              <a:t>お中元</a:t>
            </a:r>
            <a:endParaRPr lang="en-US" altLang="ja-JP" sz="1400" b="1" kern="100" dirty="0" smtClean="0">
              <a:latin typeface="+mn-ea"/>
              <a:cs typeface="Times New Roman" panose="02020603050405020304" pitchFamily="18" charset="0"/>
            </a:endParaRPr>
          </a:p>
          <a:p>
            <a:pPr indent="128270" algn="ctr">
              <a:lnSpc>
                <a:spcPct val="150000"/>
              </a:lnSpc>
            </a:pPr>
            <a:r>
              <a:rPr lang="ja-JP" altLang="en-US" sz="1050" b="1" kern="100" dirty="0" smtClean="0">
                <a:latin typeface="+mn-ea"/>
                <a:cs typeface="Times New Roman" panose="02020603050405020304" pitchFamily="18" charset="0"/>
              </a:rPr>
              <a:t>受付開始日：</a:t>
            </a:r>
            <a:r>
              <a:rPr lang="en-US" altLang="ja-JP" sz="1050" b="1" kern="100" dirty="0" smtClean="0">
                <a:latin typeface="+mn-ea"/>
                <a:cs typeface="Times New Roman" panose="02020603050405020304" pitchFamily="18" charset="0"/>
              </a:rPr>
              <a:t>2024</a:t>
            </a:r>
            <a:r>
              <a:rPr lang="ja-JP" altLang="en-US" sz="1050" b="1" kern="100" dirty="0" smtClean="0">
                <a:latin typeface="+mn-ea"/>
                <a:cs typeface="Times New Roman" panose="02020603050405020304" pitchFamily="18" charset="0"/>
              </a:rPr>
              <a:t>年</a:t>
            </a:r>
            <a:r>
              <a:rPr lang="en-US" altLang="ja-JP" sz="1050" b="1" kern="100" dirty="0" smtClean="0">
                <a:latin typeface="+mn-ea"/>
                <a:cs typeface="Times New Roman" panose="02020603050405020304" pitchFamily="18" charset="0"/>
              </a:rPr>
              <a:t>5</a:t>
            </a:r>
            <a:r>
              <a:rPr lang="ja-JP" altLang="en-US" sz="1050" b="1" kern="100" dirty="0" smtClean="0">
                <a:latin typeface="+mn-ea"/>
                <a:cs typeface="Times New Roman" panose="02020603050405020304" pitchFamily="18" charset="0"/>
              </a:rPr>
              <a:t>月</a:t>
            </a:r>
            <a:r>
              <a:rPr lang="en-US" altLang="ja-JP" sz="1050" b="1" kern="100" dirty="0" smtClean="0">
                <a:latin typeface="+mn-ea"/>
                <a:cs typeface="Times New Roman" panose="02020603050405020304" pitchFamily="18" charset="0"/>
              </a:rPr>
              <a:t>20</a:t>
            </a:r>
            <a:r>
              <a:rPr lang="ja-JP" altLang="en-US" sz="1050" b="1" kern="100" dirty="0" smtClean="0">
                <a:latin typeface="+mn-ea"/>
                <a:cs typeface="Times New Roman" panose="02020603050405020304" pitchFamily="18" charset="0"/>
              </a:rPr>
              <a:t>日</a:t>
            </a:r>
            <a:r>
              <a:rPr lang="en-US" altLang="ja-JP" sz="1050" b="1" kern="100" dirty="0" smtClean="0">
                <a:latin typeface="+mn-ea"/>
                <a:cs typeface="Times New Roman" panose="02020603050405020304" pitchFamily="18" charset="0"/>
              </a:rPr>
              <a:t>(</a:t>
            </a:r>
            <a:r>
              <a:rPr lang="ja-JP" altLang="en-US" sz="1050" b="1" kern="100" dirty="0" smtClean="0">
                <a:latin typeface="+mn-ea"/>
                <a:cs typeface="Times New Roman" panose="02020603050405020304" pitchFamily="18" charset="0"/>
              </a:rPr>
              <a:t>月</a:t>
            </a:r>
            <a:r>
              <a:rPr lang="en-US" altLang="ja-JP" sz="1050" b="1" kern="100" dirty="0" smtClean="0">
                <a:latin typeface="+mn-ea"/>
                <a:cs typeface="Times New Roman" panose="02020603050405020304" pitchFamily="18" charset="0"/>
              </a:rPr>
              <a:t>)</a:t>
            </a:r>
            <a:endParaRPr lang="en-US" altLang="ja-JP" sz="1050" b="1" kern="100" dirty="0">
              <a:latin typeface="+mn-ea"/>
              <a:cs typeface="Times New Roman" panose="02020603050405020304" pitchFamily="18" charset="0"/>
            </a:endParaRPr>
          </a:p>
        </p:txBody>
      </p:sp>
    </p:spTree>
    <p:extLst>
      <p:ext uri="{BB962C8B-B14F-4D97-AF65-F5344CB8AC3E}">
        <p14:creationId xmlns:p14="http://schemas.microsoft.com/office/powerpoint/2010/main" val="2806191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996" y="406325"/>
            <a:ext cx="2533042" cy="1773130"/>
          </a:xfrm>
          <a:prstGeom prst="rect">
            <a:avLst/>
          </a:prstGeom>
        </p:spPr>
      </p:pic>
      <p:sp>
        <p:nvSpPr>
          <p:cNvPr id="17" name="テキスト ボックス 16">
            <a:extLst>
              <a:ext uri="{FF2B5EF4-FFF2-40B4-BE49-F238E27FC236}">
                <a16:creationId xmlns:a16="http://schemas.microsoft.com/office/drawing/2014/main" id="{D2D8AA6E-BF35-2423-8A06-ACCAD6BF8CE1}"/>
              </a:ext>
            </a:extLst>
          </p:cNvPr>
          <p:cNvSpPr txBox="1"/>
          <p:nvPr/>
        </p:nvSpPr>
        <p:spPr>
          <a:xfrm>
            <a:off x="65916" y="461263"/>
            <a:ext cx="4051426" cy="1546577"/>
          </a:xfrm>
          <a:prstGeom prst="rect">
            <a:avLst/>
          </a:prstGeom>
          <a:noFill/>
        </p:spPr>
        <p:txBody>
          <a:bodyPr wrap="square" rtlCol="0">
            <a:spAutoFit/>
          </a:bodyPr>
          <a:lstStyle/>
          <a:p>
            <a:pPr>
              <a:lnSpc>
                <a:spcPct val="150000"/>
              </a:lnSpc>
            </a:pPr>
            <a:r>
              <a:rPr lang="en-US" altLang="ja-JP" sz="1050" b="1" kern="100" dirty="0">
                <a:latin typeface="+mn-ea"/>
                <a:cs typeface="Arial" panose="020B0604020202020204" pitchFamily="34" charset="0"/>
              </a:rPr>
              <a:t>『</a:t>
            </a:r>
            <a:r>
              <a:rPr lang="ja-JP" altLang="en-US" sz="1050" b="1" kern="100" dirty="0" smtClean="0">
                <a:latin typeface="+mn-ea"/>
                <a:cs typeface="Arial" panose="020B0604020202020204" pitchFamily="34" charset="0"/>
              </a:rPr>
              <a:t>カネジョウ</a:t>
            </a:r>
            <a:r>
              <a:rPr lang="en-US" altLang="ja-JP" sz="1050" b="1" kern="100" dirty="0" smtClean="0">
                <a:latin typeface="+mn-ea"/>
                <a:cs typeface="Arial" panose="020B0604020202020204" pitchFamily="34" charset="0"/>
              </a:rPr>
              <a:t>』</a:t>
            </a:r>
            <a:r>
              <a:rPr lang="ja-JP" altLang="en-US" sz="1050" b="1" kern="100" dirty="0" smtClean="0">
                <a:latin typeface="+mn-ea"/>
                <a:cs typeface="Arial" panose="020B0604020202020204" pitchFamily="34" charset="0"/>
              </a:rPr>
              <a:t>　かつ</a:t>
            </a:r>
            <a:r>
              <a:rPr lang="ja-JP" altLang="en-US" sz="1050" b="1" kern="100" dirty="0">
                <a:latin typeface="+mn-ea"/>
                <a:cs typeface="Arial" panose="020B0604020202020204" pitchFamily="34" charset="0"/>
              </a:rPr>
              <a:t>お細削り（本枯節）</a:t>
            </a:r>
            <a:r>
              <a:rPr lang="en-US" altLang="ja-JP" sz="1050" b="1" kern="100" dirty="0">
                <a:latin typeface="+mn-ea"/>
                <a:cs typeface="Arial" panose="020B0604020202020204" pitchFamily="34" charset="0"/>
              </a:rPr>
              <a:t>30g</a:t>
            </a:r>
            <a:endParaRPr lang="en-US" altLang="ja-JP" sz="1050" b="1" kern="100" dirty="0" smtClean="0">
              <a:latin typeface="+mn-ea"/>
              <a:cs typeface="Arial" panose="020B0604020202020204" pitchFamily="34" charset="0"/>
            </a:endParaRPr>
          </a:p>
          <a:p>
            <a:pPr>
              <a:lnSpc>
                <a:spcPct val="150000"/>
              </a:lnSpc>
            </a:pPr>
            <a:r>
              <a:rPr lang="ja-JP" altLang="en-US" sz="1050" kern="100" dirty="0" smtClean="0">
                <a:latin typeface="+mn-ea"/>
                <a:cs typeface="Arial" panose="020B0604020202020204" pitchFamily="34" charset="0"/>
              </a:rPr>
              <a:t>　</a:t>
            </a:r>
            <a:r>
              <a:rPr lang="ja-JP" altLang="en-US" sz="1050" kern="100" dirty="0" smtClean="0">
                <a:latin typeface="+mn-ea"/>
                <a:cs typeface="Arial" panose="020B0604020202020204" pitchFamily="34" charset="0"/>
              </a:rPr>
              <a:t>素材</a:t>
            </a:r>
            <a:r>
              <a:rPr lang="ja-JP" altLang="en-US" sz="1050" kern="100" dirty="0">
                <a:latin typeface="+mn-ea"/>
                <a:cs typeface="Arial" panose="020B0604020202020204" pitchFamily="34" charset="0"/>
              </a:rPr>
              <a:t>の良さを</a:t>
            </a:r>
            <a:r>
              <a:rPr lang="ja-JP" altLang="en-US" sz="1050" kern="100" dirty="0" smtClean="0">
                <a:latin typeface="+mn-ea"/>
                <a:cs typeface="Arial" panose="020B0604020202020204" pitchFamily="34" charset="0"/>
              </a:rPr>
              <a:t>味わえるように原料</a:t>
            </a:r>
            <a:r>
              <a:rPr lang="ja-JP" altLang="en-US" sz="1050" kern="100" dirty="0">
                <a:latin typeface="+mn-ea"/>
                <a:cs typeface="Arial" panose="020B0604020202020204" pitchFamily="34" charset="0"/>
              </a:rPr>
              <a:t>もしっかりと選んで下ごしらえをしています</a:t>
            </a:r>
            <a:r>
              <a:rPr lang="ja-JP" altLang="en-US" sz="1050" kern="100" dirty="0" smtClean="0">
                <a:latin typeface="+mn-ea"/>
                <a:cs typeface="Arial" panose="020B0604020202020204" pitchFamily="34" charset="0"/>
              </a:rPr>
              <a:t>。</a:t>
            </a:r>
            <a:r>
              <a:rPr lang="ja-JP" altLang="en-US" sz="1050" kern="100" dirty="0">
                <a:latin typeface="+mn-ea"/>
                <a:cs typeface="Arial" panose="020B0604020202020204" pitchFamily="34" charset="0"/>
              </a:rPr>
              <a:t>本</a:t>
            </a:r>
            <a:r>
              <a:rPr lang="ja-JP" altLang="en-US" sz="1050" kern="100" dirty="0" smtClean="0">
                <a:latin typeface="+mn-ea"/>
                <a:cs typeface="Arial" panose="020B0604020202020204" pitchFamily="34" charset="0"/>
              </a:rPr>
              <a:t>商品</a:t>
            </a:r>
            <a:r>
              <a:rPr lang="ja-JP" altLang="en-US" sz="1050" kern="100" dirty="0">
                <a:latin typeface="+mn-ea"/>
                <a:cs typeface="Arial" panose="020B0604020202020204" pitchFamily="34" charset="0"/>
              </a:rPr>
              <a:t>は、鹿児島県産のかつお本枯節を薄く細く帯状に削りました。少しつまんでひねれば </a:t>
            </a:r>
            <a:r>
              <a:rPr lang="ja-JP" altLang="en-US" sz="1050" kern="100" dirty="0" smtClean="0">
                <a:latin typeface="+mn-ea"/>
                <a:cs typeface="Arial" panose="020B0604020202020204" pitchFamily="34" charset="0"/>
              </a:rPr>
              <a:t>、綺麗</a:t>
            </a:r>
            <a:r>
              <a:rPr lang="ja-JP" altLang="en-US" sz="1050" kern="100" dirty="0">
                <a:latin typeface="+mn-ea"/>
                <a:cs typeface="Arial" panose="020B0604020202020204" pitchFamily="34" charset="0"/>
              </a:rPr>
              <a:t>な鰹のトッピングができます</a:t>
            </a:r>
            <a:r>
              <a:rPr lang="ja-JP" altLang="en-US" sz="1050" kern="100" dirty="0" smtClean="0">
                <a:latin typeface="+mn-ea"/>
                <a:cs typeface="Arial" panose="020B0604020202020204" pitchFamily="34" charset="0"/>
              </a:rPr>
              <a:t>。</a:t>
            </a:r>
            <a:r>
              <a:rPr lang="ja-JP" altLang="en-US" sz="1050" kern="100" dirty="0">
                <a:latin typeface="+mn-ea"/>
                <a:cs typeface="Arial" panose="020B0604020202020204" pitchFamily="34" charset="0"/>
              </a:rPr>
              <a:t>だし</a:t>
            </a:r>
            <a:r>
              <a:rPr lang="ja-JP" altLang="en-US" sz="1050" kern="100" dirty="0" smtClean="0">
                <a:latin typeface="+mn-ea"/>
                <a:cs typeface="Arial" panose="020B0604020202020204" pitchFamily="34" charset="0"/>
              </a:rPr>
              <a:t>用</a:t>
            </a:r>
            <a:r>
              <a:rPr lang="ja-JP" altLang="en-US" sz="1050" kern="100" dirty="0">
                <a:latin typeface="+mn-ea"/>
                <a:cs typeface="Arial" panose="020B0604020202020204" pitchFamily="34" charset="0"/>
              </a:rPr>
              <a:t>だけでなく、ごはんに乗せるなど様々な用途でお召し上がりください。</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043" y="2577145"/>
            <a:ext cx="2533042" cy="1773129"/>
          </a:xfrm>
          <a:prstGeom prst="rect">
            <a:avLst/>
          </a:prstGeom>
        </p:spPr>
      </p:pic>
      <p:sp>
        <p:nvSpPr>
          <p:cNvPr id="12" name="テキスト ボックス 11">
            <a:extLst>
              <a:ext uri="{FF2B5EF4-FFF2-40B4-BE49-F238E27FC236}">
                <a16:creationId xmlns:a16="http://schemas.microsoft.com/office/drawing/2014/main" id="{D2D8AA6E-BF35-2423-8A06-ACCAD6BF8CE1}"/>
              </a:ext>
            </a:extLst>
          </p:cNvPr>
          <p:cNvSpPr txBox="1"/>
          <p:nvPr/>
        </p:nvSpPr>
        <p:spPr>
          <a:xfrm>
            <a:off x="80963" y="2577145"/>
            <a:ext cx="4051426" cy="1546577"/>
          </a:xfrm>
          <a:prstGeom prst="rect">
            <a:avLst/>
          </a:prstGeom>
          <a:noFill/>
        </p:spPr>
        <p:txBody>
          <a:bodyPr wrap="square" rtlCol="0">
            <a:spAutoFit/>
          </a:bodyPr>
          <a:lstStyle/>
          <a:p>
            <a:pPr>
              <a:lnSpc>
                <a:spcPct val="150000"/>
              </a:lnSpc>
            </a:pPr>
            <a:r>
              <a:rPr lang="en-US" altLang="ja-JP" sz="1050" b="1" kern="100" dirty="0">
                <a:latin typeface="+mn-ea"/>
                <a:cs typeface="Arial" panose="020B0604020202020204" pitchFamily="34" charset="0"/>
              </a:rPr>
              <a:t>『</a:t>
            </a:r>
            <a:r>
              <a:rPr lang="ja-JP" altLang="en-US" sz="1050" b="1" kern="100" dirty="0" smtClean="0">
                <a:latin typeface="+mn-ea"/>
                <a:cs typeface="Arial" panose="020B0604020202020204" pitchFamily="34" charset="0"/>
              </a:rPr>
              <a:t>山田製油</a:t>
            </a:r>
            <a:r>
              <a:rPr lang="en-US" altLang="ja-JP" sz="1050" b="1" kern="100" dirty="0" smtClean="0">
                <a:latin typeface="+mn-ea"/>
                <a:cs typeface="Arial" panose="020B0604020202020204" pitchFamily="34" charset="0"/>
              </a:rPr>
              <a:t>』</a:t>
            </a:r>
            <a:r>
              <a:rPr lang="ja-JP" altLang="en-US" sz="1050" b="1" kern="100" dirty="0" smtClean="0">
                <a:latin typeface="+mn-ea"/>
                <a:cs typeface="Arial" panose="020B0604020202020204" pitchFamily="34" charset="0"/>
              </a:rPr>
              <a:t>　一番</a:t>
            </a:r>
            <a:r>
              <a:rPr lang="ja-JP" altLang="en-US" sz="1050" b="1" kern="100" dirty="0">
                <a:latin typeface="+mn-ea"/>
                <a:cs typeface="Arial" panose="020B0604020202020204" pitchFamily="34" charset="0"/>
              </a:rPr>
              <a:t>絞り</a:t>
            </a:r>
            <a:r>
              <a:rPr lang="ja-JP" altLang="en-US" sz="1050" b="1" kern="100" dirty="0">
                <a:latin typeface="+mn-ea"/>
                <a:cs typeface="Arial" panose="020B0604020202020204" pitchFamily="34" charset="0"/>
              </a:rPr>
              <a:t>ごま</a:t>
            </a:r>
            <a:r>
              <a:rPr lang="ja-JP" altLang="en-US" sz="1050" b="1" kern="100" dirty="0">
                <a:latin typeface="+mn-ea"/>
                <a:cs typeface="Arial" panose="020B0604020202020204" pitchFamily="34" charset="0"/>
              </a:rPr>
              <a:t>油　</a:t>
            </a:r>
            <a:r>
              <a:rPr lang="en-US" altLang="ja-JP" sz="1050" b="1" kern="100" dirty="0" smtClean="0">
                <a:latin typeface="+mn-ea"/>
                <a:cs typeface="Arial" panose="020B0604020202020204" pitchFamily="34" charset="0"/>
              </a:rPr>
              <a:t>275g</a:t>
            </a:r>
          </a:p>
          <a:p>
            <a:pPr>
              <a:lnSpc>
                <a:spcPct val="150000"/>
              </a:lnSpc>
            </a:pPr>
            <a:r>
              <a:rPr lang="ja-JP" altLang="en-US" sz="1050" b="1" kern="100" dirty="0">
                <a:latin typeface="+mn-ea"/>
                <a:cs typeface="Arial" panose="020B0604020202020204" pitchFamily="34" charset="0"/>
              </a:rPr>
              <a:t>　</a:t>
            </a:r>
            <a:r>
              <a:rPr lang="ja-JP" altLang="en-US" sz="1050" kern="100" dirty="0" smtClean="0">
                <a:latin typeface="+mn-ea"/>
                <a:cs typeface="Arial" panose="020B0604020202020204" pitchFamily="34" charset="0"/>
              </a:rPr>
              <a:t>独自</a:t>
            </a:r>
            <a:r>
              <a:rPr lang="ja-JP" altLang="en-US" sz="1050" kern="100" dirty="0">
                <a:latin typeface="+mn-ea"/>
                <a:cs typeface="Arial" panose="020B0604020202020204" pitchFamily="34" charset="0"/>
              </a:rPr>
              <a:t>の</a:t>
            </a:r>
            <a:r>
              <a:rPr lang="ja-JP" altLang="en-US" sz="1050" kern="100" dirty="0">
                <a:latin typeface="+mn-ea"/>
                <a:cs typeface="Arial" panose="020B0604020202020204" pitchFamily="34" charset="0"/>
              </a:rPr>
              <a:t>一番絞り製法</a:t>
            </a:r>
            <a:r>
              <a:rPr lang="ja-JP" altLang="en-US" sz="1050" kern="100" dirty="0">
                <a:latin typeface="+mn-ea"/>
                <a:cs typeface="Arial" panose="020B0604020202020204" pitchFamily="34" charset="0"/>
              </a:rPr>
              <a:t>で作られた</a:t>
            </a:r>
            <a:r>
              <a:rPr lang="ja-JP" altLang="en-US" sz="1050" kern="100" dirty="0">
                <a:latin typeface="+mn-ea"/>
                <a:cs typeface="Arial" panose="020B0604020202020204" pitchFamily="34" charset="0"/>
              </a:rPr>
              <a:t>ごま</a:t>
            </a:r>
            <a:r>
              <a:rPr lang="ja-JP" altLang="en-US" sz="1050" kern="100" dirty="0">
                <a:latin typeface="+mn-ea"/>
                <a:cs typeface="Arial" panose="020B0604020202020204" pitchFamily="34" charset="0"/>
              </a:rPr>
              <a:t>油は、上質な味わいで、飲めるほど</a:t>
            </a:r>
            <a:r>
              <a:rPr lang="ja-JP" altLang="en-US" sz="1050" kern="100" dirty="0" smtClean="0">
                <a:latin typeface="+mn-ea"/>
                <a:cs typeface="Arial" panose="020B0604020202020204" pitchFamily="34" charset="0"/>
              </a:rPr>
              <a:t>に</a:t>
            </a:r>
            <a:r>
              <a:rPr lang="ja-JP" altLang="en-US" sz="1050" kern="100" dirty="0">
                <a:latin typeface="+mn-ea"/>
                <a:cs typeface="Arial" panose="020B0604020202020204" pitchFamily="34" charset="0"/>
              </a:rPr>
              <a:t>滑らか</a:t>
            </a:r>
            <a:r>
              <a:rPr lang="ja-JP" altLang="en-US" sz="1050" kern="100" dirty="0" smtClean="0">
                <a:latin typeface="+mn-ea"/>
                <a:cs typeface="Arial" panose="020B0604020202020204" pitchFamily="34" charset="0"/>
              </a:rPr>
              <a:t>な仕上がり。</a:t>
            </a:r>
            <a:r>
              <a:rPr lang="ja-JP" altLang="en-US" sz="1050" kern="100" dirty="0">
                <a:latin typeface="+mn-ea"/>
                <a:cs typeface="Arial" panose="020B0604020202020204" pitchFamily="34" charset="0"/>
              </a:rPr>
              <a:t>旨味</a:t>
            </a:r>
            <a:r>
              <a:rPr lang="ja-JP" altLang="en-US" sz="1050" kern="100" dirty="0" smtClean="0">
                <a:latin typeface="+mn-ea"/>
                <a:cs typeface="Arial" panose="020B0604020202020204" pitchFamily="34" charset="0"/>
              </a:rPr>
              <a:t>を感じ安心</a:t>
            </a:r>
            <a:r>
              <a:rPr lang="ja-JP" altLang="en-US" sz="1050" kern="100" dirty="0">
                <a:latin typeface="+mn-ea"/>
                <a:cs typeface="Arial" panose="020B0604020202020204" pitchFamily="34" charset="0"/>
              </a:rPr>
              <a:t>してお召し上がりいただくために、手間ひまを惜しまず丁寧に、昔ながらの圧搾法で一番絞りだけを使用しています。餃子や中華料理はもちろんですが、お鍋の味変に使用していただくの</a:t>
            </a:r>
            <a:r>
              <a:rPr lang="ja-JP" altLang="en-US" sz="1050" kern="100" dirty="0" smtClean="0">
                <a:latin typeface="+mn-ea"/>
                <a:cs typeface="Arial" panose="020B0604020202020204" pitchFamily="34" charset="0"/>
              </a:rPr>
              <a:t>もおすすめです。</a:t>
            </a:r>
            <a:endParaRPr lang="ja-JP" altLang="en-US" sz="1050" kern="100" dirty="0">
              <a:latin typeface="+mn-ea"/>
              <a:cs typeface="Arial" panose="020B0604020202020204" pitchFamily="34" charset="0"/>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996" y="4747965"/>
            <a:ext cx="2533042" cy="1773129"/>
          </a:xfrm>
          <a:prstGeom prst="rect">
            <a:avLst/>
          </a:prstGeom>
        </p:spPr>
      </p:pic>
      <p:sp>
        <p:nvSpPr>
          <p:cNvPr id="20" name="テキスト ボックス 19">
            <a:extLst>
              <a:ext uri="{FF2B5EF4-FFF2-40B4-BE49-F238E27FC236}">
                <a16:creationId xmlns:a16="http://schemas.microsoft.com/office/drawing/2014/main" id="{D2D8AA6E-BF35-2423-8A06-ACCAD6BF8CE1}"/>
              </a:ext>
            </a:extLst>
          </p:cNvPr>
          <p:cNvSpPr txBox="1"/>
          <p:nvPr/>
        </p:nvSpPr>
        <p:spPr>
          <a:xfrm>
            <a:off x="65916" y="4747965"/>
            <a:ext cx="4051426" cy="1546577"/>
          </a:xfrm>
          <a:prstGeom prst="rect">
            <a:avLst/>
          </a:prstGeom>
          <a:noFill/>
        </p:spPr>
        <p:txBody>
          <a:bodyPr wrap="square" rtlCol="0">
            <a:spAutoFit/>
          </a:bodyPr>
          <a:lstStyle/>
          <a:p>
            <a:pPr>
              <a:lnSpc>
                <a:spcPct val="150000"/>
              </a:lnSpc>
            </a:pPr>
            <a:r>
              <a:rPr lang="en-US" altLang="ja-JP" sz="1050" b="1" kern="100" dirty="0" smtClean="0">
                <a:latin typeface="+mn-ea"/>
                <a:cs typeface="Arial" panose="020B0604020202020204" pitchFamily="34" charset="0"/>
              </a:rPr>
              <a:t>『</a:t>
            </a:r>
            <a:r>
              <a:rPr lang="ja-JP" altLang="en-US" sz="1050" b="1" kern="100" dirty="0" smtClean="0">
                <a:latin typeface="+mn-ea"/>
                <a:cs typeface="Arial" panose="020B0604020202020204" pitchFamily="34" charset="0"/>
              </a:rPr>
              <a:t>すや</a:t>
            </a:r>
            <a:r>
              <a:rPr lang="ja-JP" altLang="en-US" sz="1050" b="1" kern="100" dirty="0" smtClean="0">
                <a:latin typeface="+mn-ea"/>
                <a:cs typeface="Arial" panose="020B0604020202020204" pitchFamily="34" charset="0"/>
              </a:rPr>
              <a:t>亀</a:t>
            </a:r>
            <a:r>
              <a:rPr lang="en-US" altLang="ja-JP" sz="1050" b="1" kern="100" dirty="0" smtClean="0">
                <a:latin typeface="+mn-ea"/>
                <a:cs typeface="Arial" panose="020B0604020202020204" pitchFamily="34" charset="0"/>
              </a:rPr>
              <a:t>』</a:t>
            </a:r>
            <a:r>
              <a:rPr lang="ja-JP" altLang="en-US" sz="1050" b="1" kern="100" dirty="0" smtClean="0">
                <a:latin typeface="+mn-ea"/>
                <a:cs typeface="Arial" panose="020B0604020202020204" pitchFamily="34" charset="0"/>
              </a:rPr>
              <a:t>　蕎麦</a:t>
            </a:r>
            <a:r>
              <a:rPr lang="ja-JP" altLang="en-US" sz="1050" b="1" kern="100" dirty="0">
                <a:latin typeface="+mn-ea"/>
                <a:cs typeface="Arial" panose="020B0604020202020204" pitchFamily="34" charset="0"/>
              </a:rPr>
              <a:t>の実と牛蒡の風味「そば味噌」　</a:t>
            </a:r>
            <a:r>
              <a:rPr lang="en-US" altLang="ja-JP" sz="1050" b="1" kern="100" dirty="0" smtClean="0">
                <a:latin typeface="+mn-ea"/>
                <a:cs typeface="Arial" panose="020B0604020202020204" pitchFamily="34" charset="0"/>
              </a:rPr>
              <a:t>150g</a:t>
            </a:r>
          </a:p>
          <a:p>
            <a:pPr>
              <a:lnSpc>
                <a:spcPct val="150000"/>
              </a:lnSpc>
            </a:pPr>
            <a:r>
              <a:rPr lang="ja-JP" altLang="en-US" sz="1050" kern="100" dirty="0" smtClean="0">
                <a:latin typeface="+mn-ea"/>
                <a:cs typeface="Arial" panose="020B0604020202020204" pitchFamily="34" charset="0"/>
              </a:rPr>
              <a:t>　蕎麦店</a:t>
            </a:r>
            <a:r>
              <a:rPr lang="ja-JP" altLang="en-US" sz="1050" kern="100" dirty="0">
                <a:latin typeface="+mn-ea"/>
                <a:cs typeface="Arial" panose="020B0604020202020204" pitchFamily="34" charset="0"/>
              </a:rPr>
              <a:t>伝統の</a:t>
            </a:r>
            <a:r>
              <a:rPr lang="ja-JP" altLang="en-US" sz="1050" kern="100" dirty="0" smtClean="0">
                <a:latin typeface="+mn-ea"/>
                <a:cs typeface="Arial" panose="020B0604020202020204" pitchFamily="34" charset="0"/>
              </a:rPr>
              <a:t>お通しそば味噌を、</a:t>
            </a:r>
            <a:r>
              <a:rPr lang="en-US" altLang="ja-JP" sz="1050" kern="100" dirty="0" smtClean="0">
                <a:latin typeface="+mn-ea"/>
                <a:cs typeface="Arial" panose="020B0604020202020204" pitchFamily="34" charset="0"/>
              </a:rPr>
              <a:t>『</a:t>
            </a:r>
            <a:r>
              <a:rPr lang="ja-JP" altLang="en-US" sz="1050" kern="100" dirty="0" smtClean="0">
                <a:latin typeface="+mn-ea"/>
                <a:cs typeface="Arial" panose="020B0604020202020204" pitchFamily="34" charset="0"/>
              </a:rPr>
              <a:t>すや</a:t>
            </a:r>
            <a:r>
              <a:rPr lang="ja-JP" altLang="en-US" sz="1050" kern="100" dirty="0" smtClean="0">
                <a:latin typeface="+mn-ea"/>
                <a:cs typeface="Arial" panose="020B0604020202020204" pitchFamily="34" charset="0"/>
              </a:rPr>
              <a:t>亀</a:t>
            </a:r>
            <a:r>
              <a:rPr lang="en-US" altLang="ja-JP" sz="1050" kern="100" dirty="0" smtClean="0">
                <a:latin typeface="+mn-ea"/>
                <a:cs typeface="Arial" panose="020B0604020202020204" pitchFamily="34" charset="0"/>
              </a:rPr>
              <a:t>』</a:t>
            </a:r>
            <a:r>
              <a:rPr lang="ja-JP" altLang="en-US" sz="1050" kern="100" dirty="0" smtClean="0">
                <a:latin typeface="+mn-ea"/>
                <a:cs typeface="Arial" panose="020B0604020202020204" pitchFamily="34" charset="0"/>
              </a:rPr>
              <a:t>の</a:t>
            </a:r>
            <a:r>
              <a:rPr lang="ja-JP" altLang="en-US" sz="1050" kern="100" dirty="0">
                <a:latin typeface="+mn-ea"/>
                <a:cs typeface="Arial" panose="020B0604020202020204" pitchFamily="34" charset="0"/>
              </a:rPr>
              <a:t>門前</a:t>
            </a:r>
            <a:r>
              <a:rPr lang="ja-JP" altLang="en-US" sz="1050" kern="100" dirty="0" smtClean="0">
                <a:latin typeface="+mn-ea"/>
                <a:cs typeface="Arial" panose="020B0604020202020204" pitchFamily="34" charset="0"/>
              </a:rPr>
              <a:t>みそで作った商品。そば</a:t>
            </a:r>
            <a:r>
              <a:rPr lang="ja-JP" altLang="en-US" sz="1050" kern="100" dirty="0">
                <a:latin typeface="+mn-ea"/>
                <a:cs typeface="Arial" panose="020B0604020202020204" pitchFamily="34" charset="0"/>
              </a:rPr>
              <a:t>の実とごぼうを門前みそと一緒に</a:t>
            </a:r>
            <a:r>
              <a:rPr lang="ja-JP" altLang="en-US" sz="1050" kern="100" dirty="0" smtClean="0">
                <a:latin typeface="+mn-ea"/>
                <a:cs typeface="Arial" panose="020B0604020202020204" pitchFamily="34" charset="0"/>
              </a:rPr>
              <a:t>練り上げた</a:t>
            </a:r>
            <a:r>
              <a:rPr lang="ja-JP" altLang="en-US" sz="1050" kern="100" dirty="0">
                <a:latin typeface="+mn-ea"/>
                <a:cs typeface="Arial" panose="020B0604020202020204" pitchFamily="34" charset="0"/>
              </a:rPr>
              <a:t>、</a:t>
            </a:r>
            <a:r>
              <a:rPr lang="ja-JP" altLang="en-US" sz="1050" kern="100" dirty="0" smtClean="0">
                <a:latin typeface="+mn-ea"/>
                <a:cs typeface="Arial" panose="020B0604020202020204" pitchFamily="34" charset="0"/>
              </a:rPr>
              <a:t>おかずみそです。特長は、そば</a:t>
            </a:r>
            <a:r>
              <a:rPr lang="ja-JP" altLang="en-US" sz="1050" kern="100" dirty="0">
                <a:latin typeface="+mn-ea"/>
                <a:cs typeface="Arial" panose="020B0604020202020204" pitchFamily="34" charset="0"/>
              </a:rPr>
              <a:t>の実の</a:t>
            </a:r>
            <a:r>
              <a:rPr lang="ja-JP" altLang="en-US" sz="1050" kern="100" dirty="0" smtClean="0">
                <a:latin typeface="+mn-ea"/>
                <a:cs typeface="Arial" panose="020B0604020202020204" pitchFamily="34" charset="0"/>
              </a:rPr>
              <a:t>量。</a:t>
            </a:r>
            <a:r>
              <a:rPr lang="ja-JP" altLang="en-US" sz="1050" kern="100" dirty="0">
                <a:latin typeface="+mn-ea"/>
                <a:cs typeface="Arial" panose="020B0604020202020204" pitchFamily="34" charset="0"/>
              </a:rPr>
              <a:t>よく火を通した</a:t>
            </a:r>
            <a:r>
              <a:rPr lang="ja-JP" altLang="en-US" sz="1050" kern="100" dirty="0" smtClean="0">
                <a:latin typeface="+mn-ea"/>
                <a:cs typeface="Arial" panose="020B0604020202020204" pitchFamily="34" charset="0"/>
              </a:rPr>
              <a:t>たっぷりのそば</a:t>
            </a:r>
            <a:r>
              <a:rPr lang="ja-JP" altLang="en-US" sz="1050" kern="100" dirty="0">
                <a:latin typeface="+mn-ea"/>
                <a:cs typeface="Arial" panose="020B0604020202020204" pitchFamily="34" charset="0"/>
              </a:rPr>
              <a:t>の実</a:t>
            </a:r>
            <a:r>
              <a:rPr lang="ja-JP" altLang="en-US" sz="1050" kern="100" dirty="0" smtClean="0">
                <a:latin typeface="+mn-ea"/>
                <a:cs typeface="Arial" panose="020B0604020202020204" pitchFamily="34" charset="0"/>
              </a:rPr>
              <a:t>と</a:t>
            </a:r>
            <a:r>
              <a:rPr lang="ja-JP" altLang="en-US" sz="1050" kern="100" dirty="0">
                <a:latin typeface="+mn-ea"/>
                <a:cs typeface="Arial" panose="020B0604020202020204" pitchFamily="34" charset="0"/>
              </a:rPr>
              <a:t>ごぼう</a:t>
            </a:r>
            <a:r>
              <a:rPr lang="ja-JP" altLang="en-US" sz="1050" kern="100" dirty="0" smtClean="0">
                <a:latin typeface="+mn-ea"/>
                <a:cs typeface="Arial" panose="020B0604020202020204" pitchFamily="34" charset="0"/>
              </a:rPr>
              <a:t>が</a:t>
            </a:r>
            <a:r>
              <a:rPr lang="ja-JP" altLang="en-US" sz="1050" kern="100" dirty="0" smtClean="0">
                <a:latin typeface="+mn-ea"/>
                <a:cs typeface="Arial" panose="020B0604020202020204" pitchFamily="34" charset="0"/>
              </a:rPr>
              <a:t>生み出す食感</a:t>
            </a:r>
            <a:r>
              <a:rPr lang="ja-JP" altLang="en-US" sz="1050" kern="100" dirty="0">
                <a:latin typeface="+mn-ea"/>
                <a:cs typeface="Arial" panose="020B0604020202020204" pitchFamily="34" charset="0"/>
              </a:rPr>
              <a:t>のハーモニー、噛んだあとに広がる蕎麦の</a:t>
            </a:r>
            <a:r>
              <a:rPr lang="ja-JP" altLang="en-US" sz="1050" kern="100" dirty="0" smtClean="0">
                <a:latin typeface="+mn-ea"/>
                <a:cs typeface="Arial" panose="020B0604020202020204" pitchFamily="34" charset="0"/>
              </a:rPr>
              <a:t>風味が楽しめます</a:t>
            </a:r>
            <a:r>
              <a:rPr lang="ja-JP" altLang="en-US" sz="1050" kern="100" dirty="0">
                <a:latin typeface="+mn-ea"/>
                <a:cs typeface="Arial" panose="020B0604020202020204" pitchFamily="34" charset="0"/>
              </a:rPr>
              <a:t>。お酒のおつまみにもピッタリです。</a:t>
            </a:r>
          </a:p>
        </p:txBody>
      </p:sp>
      <p:pic>
        <p:nvPicPr>
          <p:cNvPr id="21" name="図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8080" y="7037485"/>
            <a:ext cx="2533042" cy="1773129"/>
          </a:xfrm>
          <a:prstGeom prst="rect">
            <a:avLst/>
          </a:prstGeom>
        </p:spPr>
      </p:pic>
      <p:sp>
        <p:nvSpPr>
          <p:cNvPr id="22" name="テキスト ボックス 21">
            <a:extLst>
              <a:ext uri="{FF2B5EF4-FFF2-40B4-BE49-F238E27FC236}">
                <a16:creationId xmlns:a16="http://schemas.microsoft.com/office/drawing/2014/main" id="{D2D8AA6E-BF35-2423-8A06-ACCAD6BF8CE1}"/>
              </a:ext>
            </a:extLst>
          </p:cNvPr>
          <p:cNvSpPr txBox="1"/>
          <p:nvPr/>
        </p:nvSpPr>
        <p:spPr>
          <a:xfrm>
            <a:off x="0" y="7037485"/>
            <a:ext cx="4051426" cy="1546577"/>
          </a:xfrm>
          <a:prstGeom prst="rect">
            <a:avLst/>
          </a:prstGeom>
          <a:noFill/>
        </p:spPr>
        <p:txBody>
          <a:bodyPr wrap="square" rtlCol="0">
            <a:spAutoFit/>
          </a:bodyPr>
          <a:lstStyle/>
          <a:p>
            <a:pPr>
              <a:lnSpc>
                <a:spcPct val="150000"/>
              </a:lnSpc>
            </a:pPr>
            <a:r>
              <a:rPr lang="ja-JP" altLang="en-US" sz="1050" b="1" kern="100" dirty="0">
                <a:latin typeface="+mn-ea"/>
                <a:cs typeface="Arial" panose="020B0604020202020204" pitchFamily="34" charset="0"/>
              </a:rPr>
              <a:t>　</a:t>
            </a:r>
            <a:r>
              <a:rPr lang="en-US" altLang="ja-JP" sz="1050" b="1" kern="100" dirty="0" smtClean="0">
                <a:latin typeface="+mn-ea"/>
                <a:cs typeface="Arial" panose="020B0604020202020204" pitchFamily="34" charset="0"/>
              </a:rPr>
              <a:t>『</a:t>
            </a:r>
            <a:r>
              <a:rPr lang="ja-JP" altLang="en-US" sz="1050" b="1" kern="100" dirty="0" smtClean="0">
                <a:latin typeface="+mn-ea"/>
                <a:cs typeface="Arial" panose="020B0604020202020204" pitchFamily="34" charset="0"/>
              </a:rPr>
              <a:t>かぐ</a:t>
            </a:r>
            <a:r>
              <a:rPr lang="ja-JP" altLang="en-US" sz="1050" b="1" kern="100" dirty="0">
                <a:latin typeface="+mn-ea"/>
                <a:cs typeface="Arial" panose="020B0604020202020204" pitchFamily="34" charset="0"/>
              </a:rPr>
              <a:t>らの</a:t>
            </a:r>
            <a:r>
              <a:rPr lang="ja-JP" altLang="en-US" sz="1050" b="1" kern="100" dirty="0" smtClean="0">
                <a:latin typeface="+mn-ea"/>
                <a:cs typeface="Arial" panose="020B0604020202020204" pitchFamily="34" charset="0"/>
              </a:rPr>
              <a:t>里</a:t>
            </a:r>
            <a:r>
              <a:rPr lang="en-US" altLang="ja-JP" sz="1050" b="1" kern="100" dirty="0" smtClean="0">
                <a:latin typeface="+mn-ea"/>
                <a:cs typeface="Arial" panose="020B0604020202020204" pitchFamily="34" charset="0"/>
              </a:rPr>
              <a:t>』</a:t>
            </a:r>
            <a:r>
              <a:rPr lang="ja-JP" altLang="en-US" sz="1050" b="1" kern="100" dirty="0" smtClean="0">
                <a:latin typeface="+mn-ea"/>
                <a:cs typeface="Arial" panose="020B0604020202020204" pitchFamily="34" charset="0"/>
              </a:rPr>
              <a:t>　</a:t>
            </a:r>
            <a:r>
              <a:rPr lang="en-US" altLang="ja-JP" sz="1050" b="1" kern="100" dirty="0" smtClean="0">
                <a:latin typeface="+mn-ea"/>
                <a:cs typeface="Arial" panose="020B0604020202020204" pitchFamily="34" charset="0"/>
              </a:rPr>
              <a:t>PREMIUM</a:t>
            </a:r>
            <a:r>
              <a:rPr lang="ja-JP" altLang="en-US" sz="1050" b="1" kern="100" dirty="0">
                <a:latin typeface="+mn-ea"/>
                <a:cs typeface="Arial" panose="020B0604020202020204" pitchFamily="34" charset="0"/>
              </a:rPr>
              <a:t>青</a:t>
            </a:r>
            <a:r>
              <a:rPr lang="ja-JP" altLang="en-US" sz="1050" b="1" kern="100" dirty="0">
                <a:latin typeface="+mn-ea"/>
                <a:cs typeface="Arial" panose="020B0604020202020204" pitchFamily="34" charset="0"/>
              </a:rPr>
              <a:t>ゆず</a:t>
            </a:r>
            <a:r>
              <a:rPr lang="ja-JP" altLang="en-US" sz="1050" b="1" kern="100" dirty="0">
                <a:latin typeface="+mn-ea"/>
                <a:cs typeface="Arial" panose="020B0604020202020204" pitchFamily="34" charset="0"/>
              </a:rPr>
              <a:t>こしょう　</a:t>
            </a:r>
            <a:r>
              <a:rPr lang="en-US" altLang="ja-JP" sz="1050" b="1" kern="100" dirty="0" smtClean="0">
                <a:latin typeface="+mn-ea"/>
                <a:cs typeface="Arial" panose="020B0604020202020204" pitchFamily="34" charset="0"/>
              </a:rPr>
              <a:t>40g</a:t>
            </a:r>
          </a:p>
          <a:p>
            <a:pPr>
              <a:lnSpc>
                <a:spcPct val="150000"/>
              </a:lnSpc>
            </a:pPr>
            <a:r>
              <a:rPr lang="ja-JP" altLang="en-US" sz="1050" kern="100" dirty="0" smtClean="0">
                <a:latin typeface="+mn-ea"/>
                <a:cs typeface="Arial" panose="020B0604020202020204" pitchFamily="34" charset="0"/>
              </a:rPr>
              <a:t>　香り</a:t>
            </a:r>
            <a:r>
              <a:rPr lang="ja-JP" altLang="en-US" sz="1050" kern="100" dirty="0">
                <a:latin typeface="+mn-ea"/>
                <a:cs typeface="Arial" panose="020B0604020202020204" pitchFamily="34" charset="0"/>
              </a:rPr>
              <a:t>の強い収穫初期のザク切りした</a:t>
            </a:r>
            <a:r>
              <a:rPr lang="ja-JP" altLang="en-US" sz="1050" kern="100" dirty="0" smtClean="0">
                <a:latin typeface="+mn-ea"/>
                <a:cs typeface="Arial" panose="020B0604020202020204" pitchFamily="34" charset="0"/>
              </a:rPr>
              <a:t>有機青</a:t>
            </a:r>
            <a:r>
              <a:rPr lang="ja-JP" altLang="en-US" sz="1050" kern="100" dirty="0">
                <a:latin typeface="+mn-ea"/>
                <a:cs typeface="Arial" panose="020B0604020202020204" pitchFamily="34" charset="0"/>
              </a:rPr>
              <a:t>ゆずの表皮に、あく抜きした有機青唐辛子とまろやかな食塩をブレンド。塩分は</a:t>
            </a:r>
            <a:r>
              <a:rPr lang="ja-JP" altLang="en-US" sz="1050" kern="100" dirty="0" smtClean="0">
                <a:latin typeface="+mn-ea"/>
                <a:cs typeface="Arial" panose="020B0604020202020204" pitchFamily="34" charset="0"/>
              </a:rPr>
              <a:t>控えめ</a:t>
            </a:r>
            <a:r>
              <a:rPr lang="ja-JP" altLang="en-US" sz="1050" kern="100" dirty="0">
                <a:latin typeface="+mn-ea"/>
                <a:cs typeface="Arial" panose="020B0604020202020204" pitchFamily="34" charset="0"/>
              </a:rPr>
              <a:t>で、</a:t>
            </a:r>
            <a:r>
              <a:rPr lang="ja-JP" altLang="en-US" sz="1050" kern="100" dirty="0" smtClean="0">
                <a:latin typeface="+mn-ea"/>
                <a:cs typeface="Arial" panose="020B0604020202020204" pitchFamily="34" charset="0"/>
              </a:rPr>
              <a:t>青ゆず</a:t>
            </a:r>
            <a:r>
              <a:rPr lang="ja-JP" altLang="en-US" sz="1050" kern="100" dirty="0">
                <a:latin typeface="+mn-ea"/>
                <a:cs typeface="Arial" panose="020B0604020202020204" pitchFamily="34" charset="0"/>
              </a:rPr>
              <a:t>の香りや酸味に加え辛味も強く、</a:t>
            </a:r>
            <a:r>
              <a:rPr lang="ja-JP" altLang="en-US" sz="1050" kern="100" dirty="0" smtClean="0">
                <a:latin typeface="+mn-ea"/>
                <a:cs typeface="Arial" panose="020B0604020202020204" pitchFamily="34" charset="0"/>
              </a:rPr>
              <a:t>雑味の</a:t>
            </a:r>
            <a:r>
              <a:rPr lang="ja-JP" altLang="en-US" sz="1050" kern="100" dirty="0" smtClean="0">
                <a:latin typeface="+mn-ea"/>
                <a:cs typeface="Arial" panose="020B0604020202020204" pitchFamily="34" charset="0"/>
              </a:rPr>
              <a:t>ない香辛料と</a:t>
            </a:r>
            <a:r>
              <a:rPr lang="ja-JP" altLang="en-US" sz="1050" kern="100" dirty="0">
                <a:latin typeface="+mn-ea"/>
                <a:cs typeface="Arial" panose="020B0604020202020204" pitchFamily="34" charset="0"/>
              </a:rPr>
              <a:t>して、色々な料理</a:t>
            </a:r>
            <a:r>
              <a:rPr lang="ja-JP" altLang="en-US" sz="1050" kern="100" dirty="0" smtClean="0">
                <a:latin typeface="+mn-ea"/>
                <a:cs typeface="Arial" panose="020B0604020202020204" pitchFamily="34" charset="0"/>
              </a:rPr>
              <a:t>に</a:t>
            </a:r>
            <a:r>
              <a:rPr lang="ja-JP" altLang="en-US" sz="1050" kern="100" dirty="0">
                <a:latin typeface="+mn-ea"/>
                <a:cs typeface="Arial" panose="020B0604020202020204" pitchFamily="34" charset="0"/>
              </a:rPr>
              <a:t>使用</a:t>
            </a:r>
            <a:r>
              <a:rPr lang="ja-JP" altLang="en-US" sz="1050" kern="100" dirty="0" smtClean="0">
                <a:latin typeface="+mn-ea"/>
                <a:cs typeface="Arial" panose="020B0604020202020204" pitchFamily="34" charset="0"/>
              </a:rPr>
              <a:t>できます。お鍋</a:t>
            </a:r>
            <a:r>
              <a:rPr lang="ja-JP" altLang="en-US" sz="1050" kern="100" dirty="0">
                <a:latin typeface="+mn-ea"/>
                <a:cs typeface="Arial" panose="020B0604020202020204" pitchFamily="34" charset="0"/>
              </a:rPr>
              <a:t>をよそって、一さじ</a:t>
            </a:r>
            <a:r>
              <a:rPr lang="ja-JP" altLang="en-US" sz="1050" kern="100" dirty="0" smtClean="0">
                <a:latin typeface="+mn-ea"/>
                <a:cs typeface="Arial" panose="020B0604020202020204" pitchFamily="34" charset="0"/>
              </a:rPr>
              <a:t>加えると美味しくお召し上がりいただけます。添加物不使用</a:t>
            </a:r>
            <a:r>
              <a:rPr lang="ja-JP" altLang="en-US" sz="1050" kern="100" dirty="0">
                <a:latin typeface="+mn-ea"/>
                <a:cs typeface="Arial" panose="020B0604020202020204" pitchFamily="34" charset="0"/>
              </a:rPr>
              <a:t>。</a:t>
            </a:r>
          </a:p>
        </p:txBody>
      </p:sp>
      <p:sp>
        <p:nvSpPr>
          <p:cNvPr id="23" name="テキスト ボックス 22">
            <a:extLst>
              <a:ext uri="{FF2B5EF4-FFF2-40B4-BE49-F238E27FC236}">
                <a16:creationId xmlns:a16="http://schemas.microsoft.com/office/drawing/2014/main" id="{0D09BA91-D59A-385C-7C37-FEAF8C764897}"/>
              </a:ext>
            </a:extLst>
          </p:cNvPr>
          <p:cNvSpPr txBox="1"/>
          <p:nvPr/>
        </p:nvSpPr>
        <p:spPr>
          <a:xfrm>
            <a:off x="65916" y="33204"/>
            <a:ext cx="6644642" cy="369332"/>
          </a:xfrm>
          <a:prstGeom prst="rect">
            <a:avLst/>
          </a:prstGeom>
          <a:noFill/>
        </p:spPr>
        <p:txBody>
          <a:bodyPr wrap="square" rtlCol="0">
            <a:spAutoFit/>
          </a:bodyPr>
          <a:lstStyle/>
          <a:p>
            <a:pPr algn="just">
              <a:lnSpc>
                <a:spcPct val="150000"/>
              </a:lnSpc>
            </a:pPr>
            <a:r>
              <a:rPr lang="en-US" altLang="ja-JP" sz="1200" b="1" kern="100" dirty="0" smtClean="0">
                <a:latin typeface="+mn-ea"/>
                <a:cs typeface="Times New Roman" panose="02020603050405020304" pitchFamily="18" charset="0"/>
              </a:rPr>
              <a:t>【</a:t>
            </a:r>
            <a:r>
              <a:rPr lang="ja-JP" altLang="en-US" sz="1200" b="1" kern="100" dirty="0" smtClean="0">
                <a:latin typeface="+mn-ea"/>
                <a:cs typeface="Times New Roman" panose="02020603050405020304" pitchFamily="18" charset="0"/>
              </a:rPr>
              <a:t>商品</a:t>
            </a:r>
            <a:r>
              <a:rPr lang="ja-JP" altLang="en-US" sz="1200" b="1" kern="100" dirty="0">
                <a:latin typeface="+mn-ea"/>
                <a:cs typeface="Times New Roman" panose="02020603050405020304" pitchFamily="18" charset="0"/>
              </a:rPr>
              <a:t>一覧</a:t>
            </a:r>
            <a:r>
              <a:rPr lang="en-US" altLang="ja-JP" sz="1200" b="1" kern="100" dirty="0" smtClean="0">
                <a:latin typeface="+mn-ea"/>
                <a:cs typeface="Times New Roman" panose="02020603050405020304" pitchFamily="18" charset="0"/>
              </a:rPr>
              <a:t>】</a:t>
            </a:r>
            <a:endParaRPr lang="ja-JP" altLang="ja-JP" sz="1200" kern="100" dirty="0">
              <a:latin typeface="+mn-ea"/>
              <a:cs typeface="Times New Roman" panose="02020603050405020304" pitchFamily="18" charset="0"/>
            </a:endParaRPr>
          </a:p>
        </p:txBody>
      </p:sp>
    </p:spTree>
    <p:extLst>
      <p:ext uri="{BB962C8B-B14F-4D97-AF65-F5344CB8AC3E}">
        <p14:creationId xmlns:p14="http://schemas.microsoft.com/office/powerpoint/2010/main" val="629907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996" y="406325"/>
            <a:ext cx="2533042" cy="1773130"/>
          </a:xfrm>
          <a:prstGeom prst="rect">
            <a:avLst/>
          </a:prstGeom>
        </p:spPr>
      </p:pic>
      <p:sp>
        <p:nvSpPr>
          <p:cNvPr id="17" name="テキスト ボックス 16">
            <a:extLst>
              <a:ext uri="{FF2B5EF4-FFF2-40B4-BE49-F238E27FC236}">
                <a16:creationId xmlns:a16="http://schemas.microsoft.com/office/drawing/2014/main" id="{D2D8AA6E-BF35-2423-8A06-ACCAD6BF8CE1}"/>
              </a:ext>
            </a:extLst>
          </p:cNvPr>
          <p:cNvSpPr txBox="1"/>
          <p:nvPr/>
        </p:nvSpPr>
        <p:spPr>
          <a:xfrm>
            <a:off x="80963" y="406325"/>
            <a:ext cx="4051426" cy="1788951"/>
          </a:xfrm>
          <a:prstGeom prst="rect">
            <a:avLst/>
          </a:prstGeom>
          <a:noFill/>
        </p:spPr>
        <p:txBody>
          <a:bodyPr wrap="square" rtlCol="0">
            <a:spAutoFit/>
          </a:bodyPr>
          <a:lstStyle/>
          <a:p>
            <a:pPr>
              <a:lnSpc>
                <a:spcPct val="150000"/>
              </a:lnSpc>
            </a:pPr>
            <a:r>
              <a:rPr lang="en-US" altLang="ja-JP" sz="1050" b="1" kern="100" dirty="0">
                <a:latin typeface="+mn-ea"/>
                <a:cs typeface="Arial" panose="020B0604020202020204" pitchFamily="34" charset="0"/>
              </a:rPr>
              <a:t>『</a:t>
            </a:r>
            <a:r>
              <a:rPr lang="ja-JP" altLang="en-US" sz="1050" b="1" kern="100" dirty="0" smtClean="0">
                <a:latin typeface="+mn-ea"/>
                <a:cs typeface="Arial" panose="020B0604020202020204" pitchFamily="34" charset="0"/>
              </a:rPr>
              <a:t>通宝海苔</a:t>
            </a:r>
            <a:r>
              <a:rPr lang="en-US" altLang="ja-JP" sz="1050" b="1" kern="100" dirty="0" smtClean="0">
                <a:latin typeface="+mn-ea"/>
                <a:cs typeface="Arial" panose="020B0604020202020204" pitchFamily="34" charset="0"/>
              </a:rPr>
              <a:t>』</a:t>
            </a:r>
            <a:r>
              <a:rPr lang="ja-JP" altLang="en-US" sz="1050" b="1" kern="100" dirty="0">
                <a:latin typeface="+mn-ea"/>
                <a:cs typeface="Arial" panose="020B0604020202020204" pitchFamily="34" charset="0"/>
              </a:rPr>
              <a:t>　納豆ふりかけ　</a:t>
            </a:r>
            <a:r>
              <a:rPr lang="en-US" altLang="ja-JP" sz="1050" b="1" kern="100" dirty="0" smtClean="0">
                <a:latin typeface="+mn-ea"/>
                <a:cs typeface="Arial" panose="020B0604020202020204" pitchFamily="34" charset="0"/>
              </a:rPr>
              <a:t>40g</a:t>
            </a:r>
          </a:p>
          <a:p>
            <a:pPr>
              <a:lnSpc>
                <a:spcPct val="150000"/>
              </a:lnSpc>
            </a:pPr>
            <a:r>
              <a:rPr lang="ja-JP" altLang="en-US" sz="1050" kern="100" dirty="0" smtClean="0">
                <a:latin typeface="+mn-ea"/>
                <a:cs typeface="Arial" panose="020B0604020202020204" pitchFamily="34" charset="0"/>
              </a:rPr>
              <a:t>　</a:t>
            </a:r>
            <a:r>
              <a:rPr lang="ja-JP" altLang="en-US" sz="1050" kern="100" dirty="0" smtClean="0">
                <a:latin typeface="+mn-ea"/>
                <a:cs typeface="Arial" panose="020B0604020202020204" pitchFamily="34" charset="0"/>
              </a:rPr>
              <a:t>納豆</a:t>
            </a:r>
            <a:r>
              <a:rPr lang="ja-JP" altLang="en-US" sz="1050" kern="100" dirty="0">
                <a:latin typeface="+mn-ea"/>
                <a:cs typeface="Arial" panose="020B0604020202020204" pitchFamily="34" charset="0"/>
              </a:rPr>
              <a:t>のふりかけ、といえばコレ</a:t>
            </a:r>
            <a:r>
              <a:rPr lang="ja-JP" altLang="en-US" sz="1050" kern="100" dirty="0" smtClean="0">
                <a:latin typeface="+mn-ea"/>
                <a:cs typeface="Arial" panose="020B0604020202020204" pitchFamily="34" charset="0"/>
              </a:rPr>
              <a:t>！と</a:t>
            </a:r>
            <a:r>
              <a:rPr lang="ja-JP" altLang="en-US" sz="1050" kern="100" dirty="0">
                <a:latin typeface="+mn-ea"/>
                <a:cs typeface="Arial" panose="020B0604020202020204" pitchFamily="34" charset="0"/>
              </a:rPr>
              <a:t>いわれるほど安定した人気と美味しさ</a:t>
            </a:r>
            <a:r>
              <a:rPr lang="ja-JP" altLang="en-US" sz="1050" kern="100" dirty="0" smtClean="0">
                <a:latin typeface="+mn-ea"/>
                <a:cs typeface="Arial" panose="020B0604020202020204" pitchFamily="34" charset="0"/>
              </a:rPr>
              <a:t>を</a:t>
            </a:r>
            <a:r>
              <a:rPr lang="ja-JP" altLang="en-US" sz="1050" kern="100" dirty="0">
                <a:latin typeface="+mn-ea"/>
                <a:cs typeface="Arial" panose="020B0604020202020204" pitchFamily="34" charset="0"/>
              </a:rPr>
              <a:t>誇る商品</a:t>
            </a:r>
            <a:r>
              <a:rPr lang="ja-JP" altLang="en-US" sz="1050" kern="100" dirty="0" smtClean="0">
                <a:latin typeface="+mn-ea"/>
                <a:cs typeface="Arial" panose="020B0604020202020204" pitchFamily="34" charset="0"/>
              </a:rPr>
              <a:t>。</a:t>
            </a:r>
            <a:r>
              <a:rPr lang="ja-JP" altLang="en-US" sz="1050" kern="100" dirty="0">
                <a:latin typeface="+mn-ea"/>
                <a:cs typeface="Arial" panose="020B0604020202020204" pitchFamily="34" charset="0"/>
              </a:rPr>
              <a:t>化学調味料不使用で、フリーズドライ加工のひきわり納豆と、風味豊かな有明海産の海苔をたっぷり使用しています。口に含むと納豆特有の粘りと</a:t>
            </a:r>
            <a:r>
              <a:rPr lang="ja-JP" altLang="en-US" sz="1050" kern="100" dirty="0" smtClean="0">
                <a:latin typeface="+mn-ea"/>
                <a:cs typeface="Arial" panose="020B0604020202020204" pitchFamily="34" charset="0"/>
              </a:rPr>
              <a:t>香りが楽しめ、サクサク</a:t>
            </a:r>
            <a:r>
              <a:rPr lang="ja-JP" altLang="en-US" sz="1050" kern="100" dirty="0">
                <a:latin typeface="+mn-ea"/>
                <a:cs typeface="Arial" panose="020B0604020202020204" pitchFamily="34" charset="0"/>
              </a:rPr>
              <a:t>とした食感でご飯との相性はもちろん、パスタや鶏の炒め物にも合います。</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043" y="2577145"/>
            <a:ext cx="2533042" cy="1773129"/>
          </a:xfrm>
          <a:prstGeom prst="rect">
            <a:avLst/>
          </a:prstGeom>
        </p:spPr>
      </p:pic>
      <p:sp>
        <p:nvSpPr>
          <p:cNvPr id="12" name="テキスト ボックス 11">
            <a:extLst>
              <a:ext uri="{FF2B5EF4-FFF2-40B4-BE49-F238E27FC236}">
                <a16:creationId xmlns:a16="http://schemas.microsoft.com/office/drawing/2014/main" id="{D2D8AA6E-BF35-2423-8A06-ACCAD6BF8CE1}"/>
              </a:ext>
            </a:extLst>
          </p:cNvPr>
          <p:cNvSpPr txBox="1"/>
          <p:nvPr/>
        </p:nvSpPr>
        <p:spPr>
          <a:xfrm>
            <a:off x="96010" y="2577145"/>
            <a:ext cx="4051426" cy="1788951"/>
          </a:xfrm>
          <a:prstGeom prst="rect">
            <a:avLst/>
          </a:prstGeom>
          <a:noFill/>
        </p:spPr>
        <p:txBody>
          <a:bodyPr wrap="square" rtlCol="0">
            <a:spAutoFit/>
          </a:bodyPr>
          <a:lstStyle/>
          <a:p>
            <a:pPr>
              <a:lnSpc>
                <a:spcPct val="150000"/>
              </a:lnSpc>
            </a:pPr>
            <a:r>
              <a:rPr lang="en-US" altLang="ja-JP" sz="1050" b="1" kern="100" dirty="0" smtClean="0">
                <a:latin typeface="+mn-ea"/>
                <a:cs typeface="Arial" panose="020B0604020202020204" pitchFamily="34" charset="0"/>
              </a:rPr>
              <a:t>『</a:t>
            </a:r>
            <a:r>
              <a:rPr lang="ja-JP" altLang="en-US" sz="1050" b="1" kern="100" dirty="0" smtClean="0">
                <a:latin typeface="+mn-ea"/>
                <a:cs typeface="Arial" panose="020B0604020202020204" pitchFamily="34" charset="0"/>
              </a:rPr>
              <a:t>京</a:t>
            </a:r>
            <a:r>
              <a:rPr lang="ja-JP" altLang="en-US" sz="1050" b="1" kern="100" dirty="0">
                <a:latin typeface="+mn-ea"/>
                <a:cs typeface="Arial" panose="020B0604020202020204" pitchFamily="34" charset="0"/>
              </a:rPr>
              <a:t>のすう</a:t>
            </a:r>
            <a:r>
              <a:rPr lang="ja-JP" altLang="en-US" sz="1050" b="1" kern="100" dirty="0">
                <a:latin typeface="+mn-ea"/>
                <a:cs typeface="Arial" panose="020B0604020202020204" pitchFamily="34" charset="0"/>
              </a:rPr>
              <a:t>ぷ</a:t>
            </a:r>
            <a:r>
              <a:rPr lang="ja-JP" altLang="en-US" sz="1050" b="1" kern="100" dirty="0">
                <a:latin typeface="+mn-ea"/>
                <a:cs typeface="Arial" panose="020B0604020202020204" pitchFamily="34" charset="0"/>
              </a:rPr>
              <a:t>屋</a:t>
            </a:r>
            <a:r>
              <a:rPr lang="ja-JP" altLang="en-US" sz="1050" b="1" kern="100" dirty="0" smtClean="0">
                <a:latin typeface="+mn-ea"/>
                <a:cs typeface="Arial" panose="020B0604020202020204" pitchFamily="34" charset="0"/>
              </a:rPr>
              <a:t>さん</a:t>
            </a:r>
            <a:r>
              <a:rPr lang="en-US" altLang="ja-JP" sz="1050" b="1" kern="100" dirty="0" smtClean="0">
                <a:latin typeface="+mn-ea"/>
                <a:cs typeface="Arial" panose="020B0604020202020204" pitchFamily="34" charset="0"/>
              </a:rPr>
              <a:t>』</a:t>
            </a:r>
            <a:r>
              <a:rPr lang="ja-JP" altLang="en-US" sz="1050" b="1" kern="100" dirty="0">
                <a:latin typeface="+mn-ea"/>
                <a:cs typeface="Arial" panose="020B0604020202020204" pitchFamily="34" charset="0"/>
              </a:rPr>
              <a:t>　えんどう</a:t>
            </a:r>
            <a:r>
              <a:rPr lang="ja-JP" altLang="en-US" sz="1050" b="1" kern="100" dirty="0" smtClean="0">
                <a:latin typeface="+mn-ea"/>
                <a:cs typeface="Arial" panose="020B0604020202020204" pitchFamily="34" charset="0"/>
              </a:rPr>
              <a:t>豆</a:t>
            </a:r>
            <a:endParaRPr lang="en-US" altLang="ja-JP" sz="1050" b="1" kern="100" dirty="0">
              <a:latin typeface="+mn-ea"/>
              <a:cs typeface="Arial" panose="020B0604020202020204" pitchFamily="34" charset="0"/>
            </a:endParaRPr>
          </a:p>
          <a:p>
            <a:pPr>
              <a:lnSpc>
                <a:spcPct val="150000"/>
              </a:lnSpc>
            </a:pPr>
            <a:r>
              <a:rPr lang="ja-JP" altLang="en-US" sz="1050" kern="100" dirty="0" smtClean="0">
                <a:latin typeface="+mn-ea"/>
                <a:cs typeface="Arial" panose="020B0604020202020204" pitchFamily="34" charset="0"/>
              </a:rPr>
              <a:t>　</a:t>
            </a:r>
            <a:r>
              <a:rPr lang="ja-JP" altLang="en-US" sz="1050" kern="100" dirty="0" smtClean="0">
                <a:latin typeface="+mn-ea"/>
                <a:cs typeface="Arial" panose="020B0604020202020204" pitchFamily="34" charset="0"/>
              </a:rPr>
              <a:t>旬</a:t>
            </a:r>
            <a:r>
              <a:rPr lang="ja-JP" altLang="en-US" sz="1050" kern="100" dirty="0">
                <a:latin typeface="+mn-ea"/>
                <a:cs typeface="Arial" panose="020B0604020202020204" pitchFamily="34" charset="0"/>
              </a:rPr>
              <a:t>の京野菜しか使用</a:t>
            </a:r>
            <a:r>
              <a:rPr lang="ja-JP" altLang="en-US" sz="1050" kern="100" dirty="0" smtClean="0">
                <a:latin typeface="+mn-ea"/>
                <a:cs typeface="Arial" panose="020B0604020202020204" pitchFamily="34" charset="0"/>
              </a:rPr>
              <a:t>しないと</a:t>
            </a:r>
            <a:r>
              <a:rPr lang="ja-JP" altLang="en-US" sz="1050" kern="100" dirty="0">
                <a:latin typeface="+mn-ea"/>
                <a:cs typeface="Arial" panose="020B0604020202020204" pitchFamily="34" charset="0"/>
              </a:rPr>
              <a:t>いう信念から、通年展開している</a:t>
            </a:r>
            <a:r>
              <a:rPr lang="ja-JP" altLang="en-US" sz="1050" kern="100" dirty="0" smtClean="0">
                <a:latin typeface="+mn-ea"/>
                <a:cs typeface="Arial" panose="020B0604020202020204" pitchFamily="34" charset="0"/>
              </a:rPr>
              <a:t>商品がないのが特徴。ラインナップ</a:t>
            </a:r>
            <a:r>
              <a:rPr lang="ja-JP" altLang="en-US" sz="1050" kern="100" dirty="0">
                <a:latin typeface="+mn-ea"/>
                <a:cs typeface="Arial" panose="020B0604020202020204" pitchFamily="34" charset="0"/>
              </a:rPr>
              <a:t>全</a:t>
            </a:r>
            <a:r>
              <a:rPr lang="en-US" altLang="ja-JP" sz="1050" kern="100" dirty="0">
                <a:latin typeface="+mn-ea"/>
                <a:cs typeface="Arial" panose="020B0604020202020204" pitchFamily="34" charset="0"/>
              </a:rPr>
              <a:t>25</a:t>
            </a:r>
            <a:r>
              <a:rPr lang="ja-JP" altLang="en-US" sz="1050" kern="100" dirty="0">
                <a:latin typeface="+mn-ea"/>
                <a:cs typeface="Arial" panose="020B0604020202020204" pitchFamily="34" charset="0"/>
              </a:rPr>
              <a:t>種の中から、今回は夏の時期に登場</a:t>
            </a:r>
            <a:r>
              <a:rPr lang="ja-JP" altLang="en-US" sz="1050" kern="100" dirty="0" smtClean="0">
                <a:latin typeface="+mn-ea"/>
                <a:cs typeface="Arial" panose="020B0604020202020204" pitchFamily="34" charset="0"/>
              </a:rPr>
              <a:t>するえんどう豆を</a:t>
            </a:r>
            <a:r>
              <a:rPr lang="ja-JP" altLang="en-US" sz="1050" kern="100" dirty="0" smtClean="0">
                <a:latin typeface="+mn-ea"/>
                <a:cs typeface="Arial" panose="020B0604020202020204" pitchFamily="34" charset="0"/>
              </a:rPr>
              <a:t>ピックアップ。</a:t>
            </a:r>
            <a:r>
              <a:rPr lang="ja-JP" altLang="en-US" sz="1050" kern="100" dirty="0">
                <a:latin typeface="+mn-ea"/>
                <a:cs typeface="Arial" panose="020B0604020202020204" pitchFamily="34" charset="0"/>
              </a:rPr>
              <a:t>お楽しみ期間が</a:t>
            </a:r>
            <a:r>
              <a:rPr lang="ja-JP" altLang="en-US" sz="1050" kern="100" dirty="0" smtClean="0">
                <a:latin typeface="+mn-ea"/>
                <a:cs typeface="Arial" panose="020B0604020202020204" pitchFamily="34" charset="0"/>
              </a:rPr>
              <a:t>短いうすいえんどうを</a:t>
            </a:r>
            <a:r>
              <a:rPr lang="en-US" altLang="ja-JP" sz="1050" kern="100" dirty="0" smtClean="0">
                <a:latin typeface="+mn-ea"/>
                <a:cs typeface="Arial" panose="020B0604020202020204" pitchFamily="34" charset="0"/>
              </a:rPr>
              <a:t>1</a:t>
            </a:r>
            <a:r>
              <a:rPr lang="ja-JP" altLang="en-US" sz="1050" kern="100" dirty="0">
                <a:latin typeface="+mn-ea"/>
                <a:cs typeface="Arial" panose="020B0604020202020204" pitchFamily="34" charset="0"/>
              </a:rPr>
              <a:t>袋に約</a:t>
            </a:r>
            <a:r>
              <a:rPr lang="en-US" altLang="ja-JP" sz="1050" kern="100" dirty="0">
                <a:latin typeface="+mn-ea"/>
                <a:cs typeface="Arial" panose="020B0604020202020204" pitchFamily="34" charset="0"/>
              </a:rPr>
              <a:t>100</a:t>
            </a:r>
            <a:r>
              <a:rPr lang="ja-JP" altLang="en-US" sz="1050" kern="100" dirty="0" smtClean="0">
                <a:latin typeface="+mn-ea"/>
                <a:cs typeface="Arial" panose="020B0604020202020204" pitchFamily="34" charset="0"/>
              </a:rPr>
              <a:t>粒程たっぷり使った濃い</a:t>
            </a:r>
            <a:r>
              <a:rPr lang="ja-JP" altLang="en-US" sz="1050" kern="100" dirty="0">
                <a:latin typeface="+mn-ea"/>
                <a:cs typeface="Arial" panose="020B0604020202020204" pitchFamily="34" charset="0"/>
              </a:rPr>
              <a:t>味のポタージュスープです。冷製の場合は、お好みで生クリームや牛乳で少し</a:t>
            </a:r>
            <a:r>
              <a:rPr lang="ja-JP" altLang="en-US" sz="1050" kern="100" dirty="0" smtClean="0">
                <a:latin typeface="+mn-ea"/>
                <a:cs typeface="Arial" panose="020B0604020202020204" pitchFamily="34" charset="0"/>
              </a:rPr>
              <a:t>のばしても、美味しくお召し上がりいただけます。</a:t>
            </a:r>
            <a:endParaRPr lang="ja-JP" altLang="en-US" sz="1050" kern="100" dirty="0">
              <a:latin typeface="+mn-ea"/>
              <a:cs typeface="Arial" panose="020B0604020202020204" pitchFamily="34" charset="0"/>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996" y="4747965"/>
            <a:ext cx="2533042" cy="1773129"/>
          </a:xfrm>
          <a:prstGeom prst="rect">
            <a:avLst/>
          </a:prstGeom>
        </p:spPr>
      </p:pic>
      <p:sp>
        <p:nvSpPr>
          <p:cNvPr id="20" name="テキスト ボックス 19">
            <a:extLst>
              <a:ext uri="{FF2B5EF4-FFF2-40B4-BE49-F238E27FC236}">
                <a16:creationId xmlns:a16="http://schemas.microsoft.com/office/drawing/2014/main" id="{D2D8AA6E-BF35-2423-8A06-ACCAD6BF8CE1}"/>
              </a:ext>
            </a:extLst>
          </p:cNvPr>
          <p:cNvSpPr txBox="1"/>
          <p:nvPr/>
        </p:nvSpPr>
        <p:spPr>
          <a:xfrm>
            <a:off x="80963" y="4747965"/>
            <a:ext cx="4051426" cy="1788951"/>
          </a:xfrm>
          <a:prstGeom prst="rect">
            <a:avLst/>
          </a:prstGeom>
          <a:noFill/>
        </p:spPr>
        <p:txBody>
          <a:bodyPr wrap="square" rtlCol="0">
            <a:spAutoFit/>
          </a:bodyPr>
          <a:lstStyle/>
          <a:p>
            <a:pPr>
              <a:lnSpc>
                <a:spcPct val="150000"/>
              </a:lnSpc>
            </a:pPr>
            <a:r>
              <a:rPr lang="en-US" altLang="ja-JP" sz="1050" b="1" kern="100" dirty="0" smtClean="0">
                <a:latin typeface="+mn-ea"/>
                <a:cs typeface="Arial" panose="020B0604020202020204" pitchFamily="34" charset="0"/>
              </a:rPr>
              <a:t>『</a:t>
            </a:r>
            <a:r>
              <a:rPr lang="ja-JP" altLang="en-US" sz="1050" b="1" kern="100" dirty="0" smtClean="0">
                <a:latin typeface="+mn-ea"/>
                <a:cs typeface="Arial" panose="020B0604020202020204" pitchFamily="34" charset="0"/>
              </a:rPr>
              <a:t>うね乃</a:t>
            </a:r>
            <a:r>
              <a:rPr lang="en-US" altLang="ja-JP" sz="1050" b="1" kern="100" dirty="0" smtClean="0">
                <a:latin typeface="+mn-ea"/>
                <a:cs typeface="Arial" panose="020B0604020202020204" pitchFamily="34" charset="0"/>
              </a:rPr>
              <a:t>』</a:t>
            </a:r>
            <a:r>
              <a:rPr lang="ja-JP" altLang="en-US" sz="1050" b="1" kern="100" dirty="0">
                <a:latin typeface="+mn-ea"/>
                <a:cs typeface="Arial" panose="020B0604020202020204" pitchFamily="34" charset="0"/>
              </a:rPr>
              <a:t>　おだしのパックじん（黄・小）　</a:t>
            </a:r>
            <a:r>
              <a:rPr lang="en-US" altLang="ja-JP" sz="1050" b="1" kern="100" dirty="0" smtClean="0">
                <a:latin typeface="+mn-ea"/>
                <a:cs typeface="Arial" panose="020B0604020202020204" pitchFamily="34" charset="0"/>
              </a:rPr>
              <a:t>35g</a:t>
            </a:r>
          </a:p>
          <a:p>
            <a:pPr>
              <a:lnSpc>
                <a:spcPct val="150000"/>
              </a:lnSpc>
            </a:pPr>
            <a:r>
              <a:rPr lang="ja-JP" altLang="en-US" sz="1050" kern="100" dirty="0">
                <a:latin typeface="+mn-ea"/>
                <a:cs typeface="Arial" panose="020B0604020202020204" pitchFamily="34" charset="0"/>
              </a:rPr>
              <a:t>　</a:t>
            </a:r>
            <a:r>
              <a:rPr lang="ja-JP" altLang="en-US" sz="1050" kern="100" dirty="0" smtClean="0">
                <a:latin typeface="+mn-ea"/>
                <a:cs typeface="Arial" panose="020B0604020202020204" pitchFamily="34" charset="0"/>
              </a:rPr>
              <a:t>シリーズの中でも「</a:t>
            </a:r>
            <a:r>
              <a:rPr lang="ja-JP" altLang="en-US" sz="1050" kern="100" dirty="0">
                <a:latin typeface="+mn-ea"/>
                <a:cs typeface="Arial" panose="020B0604020202020204" pitchFamily="34" charset="0"/>
              </a:rPr>
              <a:t>じん（黄）」は、かつ</a:t>
            </a:r>
            <a:r>
              <a:rPr lang="ja-JP" altLang="en-US" sz="1050" kern="100" dirty="0" smtClean="0">
                <a:latin typeface="+mn-ea"/>
                <a:cs typeface="Arial" panose="020B0604020202020204" pitchFamily="34" charset="0"/>
              </a:rPr>
              <a:t>おの</a:t>
            </a:r>
            <a:r>
              <a:rPr lang="ja-JP" altLang="en-US" sz="1050" kern="100" dirty="0">
                <a:latin typeface="+mn-ea"/>
                <a:cs typeface="Arial" panose="020B0604020202020204" pitchFamily="34" charset="0"/>
              </a:rPr>
              <a:t>おだし</a:t>
            </a:r>
            <a:r>
              <a:rPr lang="ja-JP" altLang="en-US" sz="1050" kern="100" dirty="0" smtClean="0">
                <a:latin typeface="+mn-ea"/>
                <a:cs typeface="Arial" panose="020B0604020202020204" pitchFamily="34" charset="0"/>
              </a:rPr>
              <a:t>を</a:t>
            </a:r>
            <a:r>
              <a:rPr lang="ja-JP" altLang="en-US" sz="1050" kern="100" dirty="0">
                <a:latin typeface="+mn-ea"/>
                <a:cs typeface="Arial" panose="020B0604020202020204" pitchFamily="34" charset="0"/>
              </a:rPr>
              <a:t>手軽に引いて</a:t>
            </a:r>
            <a:r>
              <a:rPr lang="ja-JP" altLang="en-US" sz="1050" kern="100" dirty="0" smtClean="0">
                <a:latin typeface="+mn-ea"/>
                <a:cs typeface="Arial" panose="020B0604020202020204" pitchFamily="34" charset="0"/>
              </a:rPr>
              <a:t>いただけるだしパック。</a:t>
            </a:r>
            <a:r>
              <a:rPr lang="ja-JP" altLang="en-US" sz="1050" kern="100" dirty="0">
                <a:latin typeface="+mn-ea"/>
                <a:cs typeface="Arial" panose="020B0604020202020204" pitchFamily="34" charset="0"/>
              </a:rPr>
              <a:t>特に京都のおだしは、あっさりとしたかつおだしが主流。うね乃の</a:t>
            </a:r>
            <a:r>
              <a:rPr lang="ja-JP" altLang="en-US" sz="1050" kern="100" dirty="0" smtClean="0">
                <a:latin typeface="+mn-ea"/>
                <a:cs typeface="Arial" panose="020B0604020202020204" pitchFamily="34" charset="0"/>
              </a:rPr>
              <a:t>手づくりおだし</a:t>
            </a:r>
            <a:r>
              <a:rPr lang="ja-JP" altLang="en-US" sz="1050" kern="100" dirty="0">
                <a:latin typeface="+mn-ea"/>
                <a:cs typeface="Arial" panose="020B0604020202020204" pitchFamily="34" charset="0"/>
              </a:rPr>
              <a:t>パックです。</a:t>
            </a:r>
          </a:p>
          <a:p>
            <a:pPr>
              <a:lnSpc>
                <a:spcPct val="150000"/>
              </a:lnSpc>
            </a:pPr>
            <a:r>
              <a:rPr lang="ja-JP" altLang="en-US" sz="1050" kern="100" dirty="0">
                <a:latin typeface="+mn-ea"/>
                <a:cs typeface="Arial" panose="020B0604020202020204" pitchFamily="34" charset="0"/>
              </a:rPr>
              <a:t>お味噌汁やお吸い物、煮物や炊き込みご飯など、様々な料理にお使いいただけます。お料理をきっちりと</a:t>
            </a:r>
            <a:r>
              <a:rPr lang="ja-JP" altLang="en-US" sz="1050" kern="100" dirty="0" smtClean="0">
                <a:latin typeface="+mn-ea"/>
                <a:cs typeface="Arial" panose="020B0604020202020204" pitchFamily="34" charset="0"/>
              </a:rPr>
              <a:t>支えるおだしを</a:t>
            </a:r>
            <a:r>
              <a:rPr lang="ja-JP" altLang="en-US" sz="1050" kern="100" dirty="0">
                <a:latin typeface="+mn-ea"/>
                <a:cs typeface="Arial" panose="020B0604020202020204" pitchFamily="34" charset="0"/>
              </a:rPr>
              <a:t>お楽しみください。</a:t>
            </a:r>
          </a:p>
        </p:txBody>
      </p:sp>
      <p:pic>
        <p:nvPicPr>
          <p:cNvPr id="21" name="図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9042" y="7037485"/>
            <a:ext cx="2452079" cy="1716455"/>
          </a:xfrm>
          <a:prstGeom prst="rect">
            <a:avLst/>
          </a:prstGeom>
        </p:spPr>
      </p:pic>
      <p:sp>
        <p:nvSpPr>
          <p:cNvPr id="22" name="テキスト ボックス 21">
            <a:extLst>
              <a:ext uri="{FF2B5EF4-FFF2-40B4-BE49-F238E27FC236}">
                <a16:creationId xmlns:a16="http://schemas.microsoft.com/office/drawing/2014/main" id="{D2D8AA6E-BF35-2423-8A06-ACCAD6BF8CE1}"/>
              </a:ext>
            </a:extLst>
          </p:cNvPr>
          <p:cNvSpPr txBox="1"/>
          <p:nvPr/>
        </p:nvSpPr>
        <p:spPr>
          <a:xfrm>
            <a:off x="111056" y="6880049"/>
            <a:ext cx="4036380" cy="2019784"/>
          </a:xfrm>
          <a:prstGeom prst="rect">
            <a:avLst/>
          </a:prstGeom>
          <a:noFill/>
        </p:spPr>
        <p:txBody>
          <a:bodyPr wrap="square" rtlCol="0">
            <a:spAutoFit/>
          </a:bodyPr>
          <a:lstStyle/>
          <a:p>
            <a:pPr>
              <a:lnSpc>
                <a:spcPct val="150000"/>
              </a:lnSpc>
            </a:pPr>
            <a:r>
              <a:rPr lang="ja-JP" altLang="en-US" sz="1050" b="1" kern="100" dirty="0" smtClean="0">
                <a:latin typeface="+mn-ea"/>
                <a:cs typeface="Arial" panose="020B0604020202020204" pitchFamily="34" charset="0"/>
              </a:rPr>
              <a:t>ご購入者</a:t>
            </a:r>
            <a:r>
              <a:rPr lang="ja-JP" altLang="en-US" sz="1050" b="1" kern="100" dirty="0">
                <a:latin typeface="+mn-ea"/>
                <a:cs typeface="Arial" panose="020B0604020202020204" pitchFamily="34" charset="0"/>
              </a:rPr>
              <a:t>全員</a:t>
            </a:r>
            <a:r>
              <a:rPr lang="ja-JP" altLang="en-US" sz="1050" b="1" kern="100" dirty="0" smtClean="0">
                <a:latin typeface="+mn-ea"/>
                <a:cs typeface="Arial" panose="020B0604020202020204" pitchFamily="34" charset="0"/>
              </a:rPr>
              <a:t>特典</a:t>
            </a:r>
            <a:endParaRPr lang="en-US" altLang="ja-JP" sz="1050" b="1" kern="100" dirty="0">
              <a:latin typeface="+mn-ea"/>
              <a:cs typeface="Arial" panose="020B0604020202020204" pitchFamily="34" charset="0"/>
            </a:endParaRPr>
          </a:p>
          <a:p>
            <a:pPr>
              <a:lnSpc>
                <a:spcPct val="150000"/>
              </a:lnSpc>
            </a:pPr>
            <a:r>
              <a:rPr lang="ja-JP" altLang="en-US" sz="1050" b="1" kern="100" dirty="0" smtClean="0">
                <a:latin typeface="+mn-ea"/>
                <a:cs typeface="Arial" panose="020B0604020202020204" pitchFamily="34" charset="0"/>
              </a:rPr>
              <a:t>榎本</a:t>
            </a:r>
            <a:r>
              <a:rPr lang="ja-JP" altLang="en-US" sz="1050" b="1" kern="100" dirty="0">
                <a:latin typeface="+mn-ea"/>
                <a:cs typeface="Arial" panose="020B0604020202020204" pitchFamily="34" charset="0"/>
              </a:rPr>
              <a:t>さんのメッセージカード</a:t>
            </a:r>
            <a:r>
              <a:rPr lang="ja-JP" altLang="en-US" sz="1050" b="1" kern="100" dirty="0" smtClean="0">
                <a:latin typeface="+mn-ea"/>
                <a:cs typeface="Arial" panose="020B0604020202020204" pitchFamily="34" charset="0"/>
              </a:rPr>
              <a:t>＆オリジナルレシピ</a:t>
            </a:r>
            <a:r>
              <a:rPr lang="en-US" altLang="ja-JP" sz="1050" b="1" kern="100" dirty="0">
                <a:latin typeface="+mn-ea"/>
                <a:cs typeface="Arial" panose="020B0604020202020204" pitchFamily="34" charset="0"/>
              </a:rPr>
              <a:t>3</a:t>
            </a:r>
            <a:r>
              <a:rPr lang="ja-JP" altLang="en-US" sz="1050" b="1" kern="100" dirty="0" smtClean="0">
                <a:latin typeface="+mn-ea"/>
                <a:cs typeface="Arial" panose="020B0604020202020204" pitchFamily="34" charset="0"/>
              </a:rPr>
              <a:t>種</a:t>
            </a:r>
            <a:endParaRPr lang="en-US" altLang="ja-JP" sz="1050" b="1" kern="100" dirty="0" smtClean="0">
              <a:latin typeface="+mn-ea"/>
              <a:cs typeface="Arial" panose="020B0604020202020204" pitchFamily="34" charset="0"/>
            </a:endParaRPr>
          </a:p>
          <a:p>
            <a:pPr>
              <a:lnSpc>
                <a:spcPct val="150000"/>
              </a:lnSpc>
            </a:pPr>
            <a:r>
              <a:rPr lang="ja-JP" altLang="en-US" sz="1050" kern="100" dirty="0" smtClean="0">
                <a:latin typeface="+mn-ea"/>
                <a:cs typeface="Arial" panose="020B0604020202020204" pitchFamily="34" charset="0"/>
              </a:rPr>
              <a:t>　</a:t>
            </a:r>
            <a:r>
              <a:rPr lang="en-US" altLang="ja-JP" sz="1050" kern="100" dirty="0" smtClean="0">
                <a:latin typeface="+mn-ea"/>
                <a:cs typeface="Arial" panose="020B0604020202020204" pitchFamily="34" charset="0"/>
              </a:rPr>
              <a:t>11</a:t>
            </a:r>
            <a:r>
              <a:rPr lang="ja-JP" altLang="en-US" sz="1050" kern="100" dirty="0">
                <a:latin typeface="+mn-ea"/>
                <a:cs typeface="Arial" panose="020B0604020202020204" pitchFamily="34" charset="0"/>
              </a:rPr>
              <a:t>月便に登場</a:t>
            </a:r>
            <a:r>
              <a:rPr lang="ja-JP" altLang="en-US" sz="1050" kern="100" dirty="0" smtClean="0">
                <a:latin typeface="+mn-ea"/>
                <a:cs typeface="Arial" panose="020B0604020202020204" pitchFamily="34" charset="0"/>
              </a:rPr>
              <a:t>した</a:t>
            </a:r>
            <a:r>
              <a:rPr lang="ja-JP" altLang="en-US" sz="1050" kern="100" dirty="0">
                <a:latin typeface="+mn-ea"/>
                <a:cs typeface="Arial" panose="020B0604020202020204" pitchFamily="34" charset="0"/>
              </a:rPr>
              <a:t>「</a:t>
            </a:r>
            <a:r>
              <a:rPr lang="ja-JP" altLang="en-US" sz="1050" kern="100" dirty="0" smtClean="0">
                <a:latin typeface="+mn-ea"/>
                <a:cs typeface="Arial" panose="020B0604020202020204" pitchFamily="34" charset="0"/>
              </a:rPr>
              <a:t>カネジョウ</a:t>
            </a:r>
            <a:r>
              <a:rPr lang="ja-JP" altLang="en-US" sz="1050" kern="100" dirty="0">
                <a:latin typeface="+mn-ea"/>
                <a:cs typeface="Arial" panose="020B0604020202020204" pitchFamily="34" charset="0"/>
              </a:rPr>
              <a:t>　かつお細削り（本枯節</a:t>
            </a:r>
            <a:r>
              <a:rPr lang="ja-JP" altLang="en-US" sz="1050" kern="100" dirty="0" smtClean="0">
                <a:latin typeface="+mn-ea"/>
                <a:cs typeface="Arial" panose="020B0604020202020204" pitchFamily="34" charset="0"/>
              </a:rPr>
              <a:t>）</a:t>
            </a:r>
            <a:r>
              <a:rPr lang="ja-JP" altLang="en-US" sz="1050" kern="100" dirty="0" smtClean="0">
                <a:latin typeface="+mn-ea"/>
                <a:cs typeface="Arial" panose="020B0604020202020204" pitchFamily="34" charset="0"/>
              </a:rPr>
              <a:t>」</a:t>
            </a:r>
            <a:r>
              <a:rPr lang="ja-JP" altLang="en-US" sz="1050" kern="100" dirty="0" smtClean="0">
                <a:latin typeface="+mn-ea"/>
                <a:cs typeface="Arial" panose="020B0604020202020204" pitchFamily="34" charset="0"/>
              </a:rPr>
              <a:t>、</a:t>
            </a:r>
            <a:r>
              <a:rPr lang="en-US" altLang="ja-JP" sz="1050" kern="100" dirty="0" smtClean="0">
                <a:latin typeface="+mn-ea"/>
                <a:cs typeface="Arial" panose="020B0604020202020204" pitchFamily="34" charset="0"/>
              </a:rPr>
              <a:t>12</a:t>
            </a:r>
            <a:r>
              <a:rPr lang="ja-JP" altLang="en-US" sz="1050" kern="100" dirty="0" smtClean="0">
                <a:latin typeface="+mn-ea"/>
                <a:cs typeface="Arial" panose="020B0604020202020204" pitchFamily="34" charset="0"/>
              </a:rPr>
              <a:t>月便の</a:t>
            </a:r>
            <a:r>
              <a:rPr lang="ja-JP" altLang="en-US" sz="1050" kern="100" dirty="0">
                <a:latin typeface="+mn-ea"/>
                <a:cs typeface="Arial" panose="020B0604020202020204" pitchFamily="34" charset="0"/>
              </a:rPr>
              <a:t>「</a:t>
            </a:r>
            <a:r>
              <a:rPr lang="ja-JP" altLang="en-US" sz="1050" kern="100" dirty="0" smtClean="0">
                <a:latin typeface="+mn-ea"/>
                <a:cs typeface="Arial" panose="020B0604020202020204" pitchFamily="34" charset="0"/>
              </a:rPr>
              <a:t>山田製油　一番絞り</a:t>
            </a:r>
            <a:r>
              <a:rPr lang="ja-JP" altLang="en-US" sz="1050" kern="100" dirty="0" smtClean="0">
                <a:latin typeface="+mn-ea"/>
                <a:cs typeface="Arial" panose="020B0604020202020204" pitchFamily="34" charset="0"/>
              </a:rPr>
              <a:t>ごま</a:t>
            </a:r>
            <a:r>
              <a:rPr lang="ja-JP" altLang="en-US" sz="1050" kern="100" dirty="0" smtClean="0">
                <a:latin typeface="+mn-ea"/>
                <a:cs typeface="Arial" panose="020B0604020202020204" pitchFamily="34" charset="0"/>
              </a:rPr>
              <a:t>油</a:t>
            </a:r>
            <a:r>
              <a:rPr lang="ja-JP" altLang="en-US" sz="1050" kern="100" dirty="0">
                <a:latin typeface="+mn-ea"/>
                <a:cs typeface="Arial" panose="020B0604020202020204" pitchFamily="34" charset="0"/>
              </a:rPr>
              <a:t>」</a:t>
            </a:r>
            <a:r>
              <a:rPr lang="ja-JP" altLang="en-US" sz="1050" kern="100" dirty="0" smtClean="0">
                <a:latin typeface="+mn-ea"/>
                <a:cs typeface="Arial" panose="020B0604020202020204" pitchFamily="34" charset="0"/>
              </a:rPr>
              <a:t>、</a:t>
            </a:r>
            <a:r>
              <a:rPr lang="en-US" altLang="ja-JP" sz="1050" kern="100" dirty="0" smtClean="0">
                <a:latin typeface="+mn-ea"/>
                <a:cs typeface="Arial" panose="020B0604020202020204" pitchFamily="34" charset="0"/>
              </a:rPr>
              <a:t>1</a:t>
            </a:r>
            <a:r>
              <a:rPr lang="ja-JP" altLang="en-US" sz="1050" kern="100" dirty="0" smtClean="0">
                <a:latin typeface="+mn-ea"/>
                <a:cs typeface="Arial" panose="020B0604020202020204" pitchFamily="34" charset="0"/>
              </a:rPr>
              <a:t>月便の</a:t>
            </a:r>
            <a:r>
              <a:rPr lang="ja-JP" altLang="en-US" sz="1050" kern="100" dirty="0">
                <a:latin typeface="+mn-ea"/>
                <a:cs typeface="Arial" panose="020B0604020202020204" pitchFamily="34" charset="0"/>
              </a:rPr>
              <a:t>「</a:t>
            </a:r>
            <a:r>
              <a:rPr lang="ja-JP" altLang="en-US" sz="1050" kern="100" dirty="0" smtClean="0">
                <a:latin typeface="+mn-ea"/>
                <a:cs typeface="Arial" panose="020B0604020202020204" pitchFamily="34" charset="0"/>
              </a:rPr>
              <a:t>うね乃　おだしのパックじん（黄・小）</a:t>
            </a:r>
            <a:r>
              <a:rPr lang="ja-JP" altLang="en-US" sz="1050" kern="100" dirty="0">
                <a:latin typeface="+mn-ea"/>
                <a:cs typeface="Arial" panose="020B0604020202020204" pitchFamily="34" charset="0"/>
              </a:rPr>
              <a:t>」</a:t>
            </a:r>
            <a:r>
              <a:rPr lang="ja-JP" altLang="en-US" sz="1050" kern="100" dirty="0" smtClean="0">
                <a:latin typeface="+mn-ea"/>
                <a:cs typeface="Arial" panose="020B0604020202020204" pitchFamily="34" charset="0"/>
              </a:rPr>
              <a:t>の</a:t>
            </a:r>
            <a:r>
              <a:rPr lang="en-US" altLang="ja-JP" sz="1050" kern="100" dirty="0" smtClean="0">
                <a:latin typeface="+mn-ea"/>
                <a:cs typeface="Arial" panose="020B0604020202020204" pitchFamily="34" charset="0"/>
              </a:rPr>
              <a:t>3</a:t>
            </a:r>
            <a:r>
              <a:rPr lang="ja-JP" altLang="en-US" sz="1050" kern="100" dirty="0" smtClean="0">
                <a:latin typeface="+mn-ea"/>
                <a:cs typeface="Arial" panose="020B0604020202020204" pitchFamily="34" charset="0"/>
              </a:rPr>
              <a:t>商品それぞれを使用した、</a:t>
            </a:r>
            <a:r>
              <a:rPr lang="en-US" altLang="ja-JP" sz="1050" kern="100" dirty="0" smtClean="0">
                <a:latin typeface="+mn-ea"/>
                <a:cs typeface="Arial" panose="020B0604020202020204" pitchFamily="34" charset="0"/>
              </a:rPr>
              <a:t>3</a:t>
            </a:r>
            <a:r>
              <a:rPr lang="ja-JP" altLang="en-US" sz="1050" kern="100" dirty="0" smtClean="0">
                <a:latin typeface="+mn-ea"/>
                <a:cs typeface="Arial" panose="020B0604020202020204" pitchFamily="34" charset="0"/>
              </a:rPr>
              <a:t>種類のレシピを同梱します。お中元便に込めた榎本さんのメッセージも入りです。</a:t>
            </a:r>
            <a:endParaRPr lang="en-US" altLang="ja-JP" sz="1050" kern="100" dirty="0" smtClean="0">
              <a:latin typeface="+mn-ea"/>
              <a:cs typeface="Arial" panose="020B0604020202020204" pitchFamily="34" charset="0"/>
            </a:endParaRPr>
          </a:p>
          <a:p>
            <a:pPr>
              <a:lnSpc>
                <a:spcPct val="150000"/>
              </a:lnSpc>
            </a:pPr>
            <a:r>
              <a:rPr lang="en-US" altLang="ja-JP" sz="1000" kern="100" dirty="0" smtClean="0">
                <a:latin typeface="+mn-ea"/>
                <a:cs typeface="Arial" panose="020B0604020202020204" pitchFamily="34" charset="0"/>
              </a:rPr>
              <a:t>※</a:t>
            </a:r>
            <a:r>
              <a:rPr lang="ja-JP" altLang="en-US" sz="1000" kern="100" dirty="0">
                <a:latin typeface="+mn-ea"/>
                <a:cs typeface="Arial" panose="020B0604020202020204" pitchFamily="34" charset="0"/>
              </a:rPr>
              <a:t>画像はイメージです</a:t>
            </a:r>
          </a:p>
        </p:txBody>
      </p:sp>
    </p:spTree>
    <p:extLst>
      <p:ext uri="{BB962C8B-B14F-4D97-AF65-F5344CB8AC3E}">
        <p14:creationId xmlns:p14="http://schemas.microsoft.com/office/powerpoint/2010/main" val="3824004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D2D8AA6E-BF35-2423-8A06-ACCAD6BF8CE1}"/>
              </a:ext>
            </a:extLst>
          </p:cNvPr>
          <p:cNvSpPr txBox="1"/>
          <p:nvPr/>
        </p:nvSpPr>
        <p:spPr>
          <a:xfrm>
            <a:off x="80962" y="396973"/>
            <a:ext cx="4262437" cy="2516073"/>
          </a:xfrm>
          <a:prstGeom prst="rect">
            <a:avLst/>
          </a:prstGeom>
          <a:noFill/>
        </p:spPr>
        <p:txBody>
          <a:bodyPr wrap="square" rtlCol="0">
            <a:spAutoFit/>
          </a:bodyPr>
          <a:lstStyle/>
          <a:p>
            <a:pPr>
              <a:lnSpc>
                <a:spcPct val="150000"/>
              </a:lnSpc>
            </a:pPr>
            <a:r>
              <a:rPr lang="ja-JP" altLang="en-US" sz="1050" b="1" kern="100" dirty="0" smtClean="0">
                <a:latin typeface="+mn-ea"/>
                <a:cs typeface="Arial" panose="020B0604020202020204" pitchFamily="34" charset="0"/>
              </a:rPr>
              <a:t>ご希望</a:t>
            </a:r>
            <a:r>
              <a:rPr lang="ja-JP" altLang="en-US" sz="1050" b="1" kern="100" dirty="0">
                <a:latin typeface="+mn-ea"/>
                <a:cs typeface="Arial" panose="020B0604020202020204" pitchFamily="34" charset="0"/>
              </a:rPr>
              <a:t>の方のみの特典</a:t>
            </a:r>
            <a:r>
              <a:rPr lang="en-US" altLang="ja-JP" sz="1050" b="1" kern="100" dirty="0">
                <a:latin typeface="+mn-ea"/>
                <a:cs typeface="Arial" panose="020B0604020202020204" pitchFamily="34" charset="0"/>
              </a:rPr>
              <a:t>『</a:t>
            </a:r>
            <a:r>
              <a:rPr lang="ja-JP" altLang="en-US" sz="1050" b="1" kern="100" dirty="0">
                <a:latin typeface="+mn-ea"/>
                <a:cs typeface="Arial" panose="020B0604020202020204" pitchFamily="34" charset="0"/>
              </a:rPr>
              <a:t>発酵季節だより オリジナルお中元</a:t>
            </a:r>
            <a:r>
              <a:rPr lang="ja-JP" altLang="en-US" sz="1050" b="1" kern="100" dirty="0" smtClean="0">
                <a:latin typeface="+mn-ea"/>
                <a:cs typeface="Arial" panose="020B0604020202020204" pitchFamily="34" charset="0"/>
              </a:rPr>
              <a:t>熨斗紙</a:t>
            </a:r>
            <a:r>
              <a:rPr lang="ja-JP" altLang="en-US" sz="1050" b="1" kern="100" dirty="0">
                <a:latin typeface="+mn-ea"/>
                <a:cs typeface="Arial" panose="020B0604020202020204" pitchFamily="34" charset="0"/>
              </a:rPr>
              <a:t>」</a:t>
            </a:r>
            <a:endParaRPr lang="en-US" altLang="ja-JP" sz="1050" b="1" kern="100" dirty="0" smtClean="0">
              <a:latin typeface="+mn-ea"/>
              <a:cs typeface="Arial" panose="020B0604020202020204" pitchFamily="34" charset="0"/>
            </a:endParaRPr>
          </a:p>
          <a:p>
            <a:pPr>
              <a:lnSpc>
                <a:spcPct val="150000"/>
              </a:lnSpc>
            </a:pPr>
            <a:r>
              <a:rPr lang="ja-JP" altLang="en-US" sz="1050" kern="100" dirty="0">
                <a:latin typeface="+mn-ea"/>
                <a:cs typeface="Arial" panose="020B0604020202020204" pitchFamily="34" charset="0"/>
              </a:rPr>
              <a:t>　お中元の贈り物に欠かせないの</a:t>
            </a:r>
            <a:r>
              <a:rPr lang="ja-JP" altLang="en-US" sz="1050" kern="100" dirty="0" smtClean="0">
                <a:latin typeface="+mn-ea"/>
                <a:cs typeface="Arial" panose="020B0604020202020204" pitchFamily="34" charset="0"/>
              </a:rPr>
              <a:t>が</a:t>
            </a:r>
            <a:r>
              <a:rPr lang="ja-JP" altLang="en-US" sz="1050" kern="100" dirty="0">
                <a:latin typeface="+mn-ea"/>
                <a:cs typeface="Arial" panose="020B0604020202020204" pitchFamily="34" charset="0"/>
              </a:rPr>
              <a:t>「</a:t>
            </a:r>
            <a:r>
              <a:rPr lang="ja-JP" altLang="en-US" sz="1050" kern="100" dirty="0" smtClean="0">
                <a:latin typeface="+mn-ea"/>
                <a:cs typeface="Arial" panose="020B0604020202020204" pitchFamily="34" charset="0"/>
              </a:rPr>
              <a:t>熨斗紙</a:t>
            </a:r>
            <a:r>
              <a:rPr lang="ja-JP" altLang="en-US" sz="1050" kern="100" dirty="0">
                <a:latin typeface="+mn-ea"/>
                <a:cs typeface="Arial" panose="020B0604020202020204" pitchFamily="34" charset="0"/>
              </a:rPr>
              <a:t>」</a:t>
            </a:r>
            <a:r>
              <a:rPr lang="ja-JP" altLang="en-US" sz="1050" kern="100" dirty="0" smtClean="0">
                <a:latin typeface="+mn-ea"/>
                <a:cs typeface="Arial" panose="020B0604020202020204" pitchFamily="34" charset="0"/>
              </a:rPr>
              <a:t>。</a:t>
            </a:r>
            <a:r>
              <a:rPr lang="ja-JP" altLang="en-US" sz="1050" kern="100" dirty="0">
                <a:latin typeface="+mn-ea"/>
                <a:cs typeface="Arial" panose="020B0604020202020204" pitchFamily="34" charset="0"/>
              </a:rPr>
              <a:t>近年では、様々なデザインや仕様のものを目にします。そこ</a:t>
            </a:r>
            <a:r>
              <a:rPr lang="ja-JP" altLang="en-US" sz="1050" kern="100" dirty="0" smtClean="0">
                <a:latin typeface="+mn-ea"/>
                <a:cs typeface="Arial" panose="020B0604020202020204" pitchFamily="34" charset="0"/>
              </a:rPr>
              <a:t>で、発酵</a:t>
            </a:r>
            <a:r>
              <a:rPr lang="ja-JP" altLang="en-US" sz="1050" kern="100" dirty="0">
                <a:latin typeface="+mn-ea"/>
                <a:cs typeface="Arial" panose="020B0604020202020204" pitchFamily="34" charset="0"/>
              </a:rPr>
              <a:t>季節だよりオリジナルの熨斗紙を</a:t>
            </a:r>
            <a:r>
              <a:rPr lang="ja-JP" altLang="en-US" sz="1050" kern="100" dirty="0" smtClean="0">
                <a:latin typeface="+mn-ea"/>
                <a:cs typeface="Arial" panose="020B0604020202020204" pitchFamily="34" charset="0"/>
              </a:rPr>
              <a:t>作成</a:t>
            </a:r>
            <a:r>
              <a:rPr lang="ja-JP" altLang="en-US" sz="1050" kern="100" dirty="0">
                <a:latin typeface="+mn-ea"/>
                <a:cs typeface="Arial" panose="020B0604020202020204" pitchFamily="34" charset="0"/>
              </a:rPr>
              <a:t>しました。</a:t>
            </a:r>
          </a:p>
          <a:p>
            <a:pPr>
              <a:lnSpc>
                <a:spcPct val="150000"/>
              </a:lnSpc>
            </a:pPr>
            <a:r>
              <a:rPr lang="ja-JP" altLang="en-US" sz="1050" kern="100" dirty="0" smtClean="0">
                <a:latin typeface="+mn-ea"/>
                <a:cs typeface="Arial" panose="020B0604020202020204" pitchFamily="34" charset="0"/>
              </a:rPr>
              <a:t>　シンプル</a:t>
            </a:r>
            <a:r>
              <a:rPr lang="ja-JP" altLang="en-US" sz="1050" kern="100" dirty="0">
                <a:latin typeface="+mn-ea"/>
                <a:cs typeface="Arial" panose="020B0604020202020204" pitchFamily="34" charset="0"/>
              </a:rPr>
              <a:t>でモダン、且つ高級感を大切にしたデザインとなっております。お買い上げの際は、是非ご用命</a:t>
            </a:r>
            <a:r>
              <a:rPr lang="ja-JP" altLang="en-US" sz="1050" kern="100" dirty="0" smtClean="0">
                <a:latin typeface="+mn-ea"/>
                <a:cs typeface="Arial" panose="020B0604020202020204" pitchFamily="34" charset="0"/>
              </a:rPr>
              <a:t>ください。</a:t>
            </a:r>
            <a:endParaRPr lang="en-US" altLang="ja-JP" sz="1050" kern="100" dirty="0" smtClean="0">
              <a:latin typeface="+mn-ea"/>
              <a:cs typeface="Arial" panose="020B0604020202020204" pitchFamily="34" charset="0"/>
            </a:endParaRPr>
          </a:p>
          <a:p>
            <a:pPr>
              <a:lnSpc>
                <a:spcPct val="150000"/>
              </a:lnSpc>
            </a:pPr>
            <a:endParaRPr lang="ja-JP" altLang="en-US" sz="1050" kern="100" dirty="0">
              <a:latin typeface="+mn-ea"/>
              <a:cs typeface="Arial" panose="020B0604020202020204" pitchFamily="34" charset="0"/>
            </a:endParaRPr>
          </a:p>
          <a:p>
            <a:pPr>
              <a:lnSpc>
                <a:spcPct val="150000"/>
              </a:lnSpc>
            </a:pPr>
            <a:r>
              <a:rPr lang="en-US" altLang="ja-JP" sz="1050" kern="100" dirty="0">
                <a:latin typeface="+mn-ea"/>
                <a:cs typeface="Arial" panose="020B0604020202020204" pitchFamily="34" charset="0"/>
              </a:rPr>
              <a:t>※</a:t>
            </a:r>
            <a:r>
              <a:rPr lang="ja-JP" altLang="en-US" sz="1050" kern="100" dirty="0">
                <a:latin typeface="+mn-ea"/>
                <a:cs typeface="Arial" panose="020B0604020202020204" pitchFamily="34" charset="0"/>
              </a:rPr>
              <a:t>表書き</a:t>
            </a:r>
            <a:r>
              <a:rPr lang="ja-JP" altLang="en-US" sz="1050" kern="100" dirty="0" smtClean="0">
                <a:latin typeface="+mn-ea"/>
                <a:cs typeface="Arial" panose="020B0604020202020204" pitchFamily="34" charset="0"/>
              </a:rPr>
              <a:t>は</a:t>
            </a:r>
            <a:r>
              <a:rPr lang="ja-JP" altLang="en-US" sz="1050" kern="100" dirty="0">
                <a:latin typeface="+mn-ea"/>
                <a:cs typeface="Arial" panose="020B0604020202020204" pitchFamily="34" charset="0"/>
              </a:rPr>
              <a:t>「</a:t>
            </a:r>
            <a:r>
              <a:rPr lang="ja-JP" altLang="en-US" sz="1050" kern="100" dirty="0" smtClean="0">
                <a:latin typeface="+mn-ea"/>
                <a:cs typeface="Arial" panose="020B0604020202020204" pitchFamily="34" charset="0"/>
              </a:rPr>
              <a:t>御中元</a:t>
            </a:r>
            <a:r>
              <a:rPr lang="ja-JP" altLang="en-US" sz="1050" kern="100" dirty="0">
                <a:latin typeface="+mn-ea"/>
                <a:cs typeface="Arial" panose="020B0604020202020204" pitchFamily="34" charset="0"/>
              </a:rPr>
              <a:t>」</a:t>
            </a:r>
            <a:r>
              <a:rPr lang="ja-JP" altLang="en-US" sz="1050" kern="100" dirty="0" smtClean="0">
                <a:latin typeface="+mn-ea"/>
                <a:cs typeface="Arial" panose="020B0604020202020204" pitchFamily="34" charset="0"/>
              </a:rPr>
              <a:t>のみ</a:t>
            </a:r>
            <a:r>
              <a:rPr lang="ja-JP" altLang="en-US" sz="1050" kern="100" dirty="0">
                <a:latin typeface="+mn-ea"/>
                <a:cs typeface="Arial" panose="020B0604020202020204" pitchFamily="34" charset="0"/>
              </a:rPr>
              <a:t>となります</a:t>
            </a:r>
            <a:endParaRPr lang="ja-JP" altLang="en-US" sz="1050" kern="100" dirty="0">
              <a:latin typeface="+mn-ea"/>
              <a:cs typeface="Arial" panose="020B0604020202020204" pitchFamily="34" charset="0"/>
            </a:endParaRPr>
          </a:p>
          <a:p>
            <a:pPr>
              <a:lnSpc>
                <a:spcPct val="150000"/>
              </a:lnSpc>
            </a:pPr>
            <a:r>
              <a:rPr lang="en-US" altLang="ja-JP" sz="1050" kern="100" dirty="0">
                <a:latin typeface="+mn-ea"/>
                <a:cs typeface="Arial" panose="020B0604020202020204" pitchFamily="34" charset="0"/>
              </a:rPr>
              <a:t>※</a:t>
            </a:r>
            <a:r>
              <a:rPr lang="ja-JP" altLang="en-US" sz="1050" kern="100" dirty="0">
                <a:latin typeface="+mn-ea"/>
                <a:cs typeface="Arial" panose="020B0604020202020204" pitchFamily="34" charset="0"/>
              </a:rPr>
              <a:t>お名入れ</a:t>
            </a:r>
            <a:r>
              <a:rPr lang="ja-JP" altLang="en-US" sz="1050" kern="100" dirty="0" smtClean="0">
                <a:latin typeface="+mn-ea"/>
                <a:cs typeface="Arial" panose="020B0604020202020204" pitchFamily="34" charset="0"/>
              </a:rPr>
              <a:t>は</a:t>
            </a:r>
            <a:r>
              <a:rPr lang="ja-JP" altLang="en-US" sz="1050" kern="100" dirty="0">
                <a:latin typeface="+mn-ea"/>
                <a:cs typeface="Arial" panose="020B0604020202020204" pitchFamily="34" charset="0"/>
              </a:rPr>
              <a:t>対応不可です</a:t>
            </a:r>
            <a:endParaRPr lang="ja-JP" altLang="en-US" sz="1050" kern="100" dirty="0">
              <a:latin typeface="+mn-ea"/>
              <a:cs typeface="Arial" panose="020B0604020202020204" pitchFamily="34" charset="0"/>
            </a:endParaRPr>
          </a:p>
          <a:p>
            <a:pPr>
              <a:lnSpc>
                <a:spcPct val="150000"/>
              </a:lnSpc>
            </a:pPr>
            <a:r>
              <a:rPr lang="en-US" altLang="ja-JP" sz="1050" kern="100" dirty="0">
                <a:latin typeface="+mn-ea"/>
                <a:cs typeface="Arial" panose="020B0604020202020204" pitchFamily="34" charset="0"/>
              </a:rPr>
              <a:t>※</a:t>
            </a:r>
            <a:r>
              <a:rPr lang="ja-JP" altLang="en-US" sz="1050" kern="100" dirty="0">
                <a:latin typeface="+mn-ea"/>
                <a:cs typeface="Arial" panose="020B0604020202020204" pitchFamily="34" charset="0"/>
              </a:rPr>
              <a:t>外熨斗のみ</a:t>
            </a:r>
            <a:r>
              <a:rPr lang="ja-JP" altLang="en-US" sz="1050" kern="100" dirty="0" smtClean="0">
                <a:latin typeface="+mn-ea"/>
                <a:cs typeface="Arial" panose="020B0604020202020204" pitchFamily="34" charset="0"/>
              </a:rPr>
              <a:t>の</a:t>
            </a:r>
            <a:r>
              <a:rPr lang="ja-JP" altLang="en-US" sz="1050" kern="100" dirty="0">
                <a:latin typeface="+mn-ea"/>
                <a:cs typeface="Arial" panose="020B0604020202020204" pitchFamily="34" charset="0"/>
              </a:rPr>
              <a:t>対応となります</a:t>
            </a:r>
            <a:endParaRPr lang="ja-JP" altLang="en-US" sz="1050" kern="100" dirty="0">
              <a:latin typeface="+mn-ea"/>
              <a:cs typeface="Arial" panose="020B0604020202020204" pitchFamily="34" charset="0"/>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242" y="5964333"/>
            <a:ext cx="1674653" cy="2510718"/>
          </a:xfrm>
          <a:prstGeom prst="rect">
            <a:avLst/>
          </a:prstGeom>
        </p:spPr>
      </p:pic>
      <p:sp>
        <p:nvSpPr>
          <p:cNvPr id="12" name="テキスト ボックス 11">
            <a:extLst>
              <a:ext uri="{FF2B5EF4-FFF2-40B4-BE49-F238E27FC236}">
                <a16:creationId xmlns:a16="http://schemas.microsoft.com/office/drawing/2014/main" id="{D2D8AA6E-BF35-2423-8A06-ACCAD6BF8CE1}"/>
              </a:ext>
            </a:extLst>
          </p:cNvPr>
          <p:cNvSpPr txBox="1"/>
          <p:nvPr/>
        </p:nvSpPr>
        <p:spPr>
          <a:xfrm>
            <a:off x="132396" y="5895244"/>
            <a:ext cx="4051426" cy="2978188"/>
          </a:xfrm>
          <a:prstGeom prst="rect">
            <a:avLst/>
          </a:prstGeom>
          <a:noFill/>
        </p:spPr>
        <p:txBody>
          <a:bodyPr wrap="square" rtlCol="0">
            <a:spAutoFit/>
          </a:bodyPr>
          <a:lstStyle/>
          <a:p>
            <a:pPr algn="just">
              <a:lnSpc>
                <a:spcPct val="150000"/>
              </a:lnSpc>
            </a:pPr>
            <a:r>
              <a:rPr lang="ja-JP" altLang="en-US" sz="1050" kern="100" dirty="0">
                <a:latin typeface="+mn-ea"/>
                <a:cs typeface="Times New Roman" panose="02020603050405020304" pitchFamily="18" charset="0"/>
              </a:rPr>
              <a:t>料理家</a:t>
            </a:r>
            <a:r>
              <a:rPr lang="en-US" altLang="ja-JP" sz="1050" kern="100" dirty="0">
                <a:latin typeface="+mn-ea"/>
                <a:cs typeface="Times New Roman" panose="02020603050405020304" pitchFamily="18" charset="0"/>
              </a:rPr>
              <a:t>/</a:t>
            </a:r>
            <a:r>
              <a:rPr lang="ja-JP" altLang="en-US" sz="1050" kern="100" dirty="0">
                <a:latin typeface="+mn-ea"/>
                <a:cs typeface="Times New Roman" panose="02020603050405020304" pitchFamily="18" charset="0"/>
              </a:rPr>
              <a:t>発酵マイスター。</a:t>
            </a:r>
          </a:p>
          <a:p>
            <a:pPr algn="just">
              <a:lnSpc>
                <a:spcPct val="150000"/>
              </a:lnSpc>
            </a:pPr>
            <a:r>
              <a:rPr lang="ja-JP" altLang="en-US" sz="1050" kern="100" dirty="0">
                <a:latin typeface="+mn-ea"/>
                <a:cs typeface="Times New Roman" panose="02020603050405020304" pitchFamily="18" charset="0"/>
              </a:rPr>
              <a:t>発酵食品、旬の野菜を使ったシンプルなレシピが好評で、テレビ、雑誌や書籍へのレシピ提供などを行う。オンライン料理教室「榎本美沙の料理教室」主宰。</a:t>
            </a:r>
          </a:p>
          <a:p>
            <a:pPr algn="just">
              <a:lnSpc>
                <a:spcPct val="150000"/>
              </a:lnSpc>
            </a:pPr>
            <a:r>
              <a:rPr lang="ja-JP" altLang="en-US" sz="1050" kern="100" dirty="0">
                <a:latin typeface="+mn-ea"/>
                <a:cs typeface="Times New Roman" panose="02020603050405020304" pitchFamily="18" charset="0"/>
              </a:rPr>
              <a:t>登録者</a:t>
            </a:r>
            <a:r>
              <a:rPr lang="en-US" altLang="ja-JP" sz="1050" kern="100" dirty="0">
                <a:latin typeface="+mn-ea"/>
                <a:cs typeface="Times New Roman" panose="02020603050405020304" pitchFamily="18" charset="0"/>
              </a:rPr>
              <a:t>32</a:t>
            </a:r>
            <a:r>
              <a:rPr lang="ja-JP" altLang="en-US" sz="1050" kern="100" dirty="0">
                <a:latin typeface="+mn-ea"/>
                <a:cs typeface="Times New Roman" panose="02020603050405020304" pitchFamily="18" charset="0"/>
              </a:rPr>
              <a:t>万人を超える</a:t>
            </a:r>
            <a:r>
              <a:rPr lang="en-US" altLang="ja-JP" sz="1050" kern="100" dirty="0">
                <a:latin typeface="+mn-ea"/>
                <a:cs typeface="Times New Roman" panose="02020603050405020304" pitchFamily="18" charset="0"/>
              </a:rPr>
              <a:t>YouTube</a:t>
            </a:r>
            <a:r>
              <a:rPr lang="ja-JP" altLang="en-US" sz="1050" kern="100" dirty="0">
                <a:latin typeface="+mn-ea"/>
                <a:cs typeface="Times New Roman" panose="02020603050405020304" pitchFamily="18" charset="0"/>
              </a:rPr>
              <a:t>チャンネル「榎本美沙の季節料理」、</a:t>
            </a:r>
            <a:r>
              <a:rPr lang="en-US" altLang="ja-JP" sz="1050" kern="100" dirty="0">
                <a:latin typeface="+mn-ea"/>
                <a:cs typeface="Times New Roman" panose="02020603050405020304" pitchFamily="18" charset="0"/>
              </a:rPr>
              <a:t>Instagram(@</a:t>
            </a:r>
            <a:r>
              <a:rPr lang="en-US" altLang="ja-JP" sz="1050" kern="100" dirty="0">
                <a:latin typeface="+mn-ea"/>
                <a:cs typeface="Times New Roman" panose="02020603050405020304" pitchFamily="18" charset="0"/>
              </a:rPr>
              <a:t>misa_enomoto</a:t>
            </a:r>
            <a:r>
              <a:rPr lang="en-US" altLang="ja-JP" sz="1050" kern="100" dirty="0">
                <a:latin typeface="+mn-ea"/>
                <a:cs typeface="Times New Roman" panose="02020603050405020304" pitchFamily="18" charset="0"/>
              </a:rPr>
              <a:t>)</a:t>
            </a:r>
            <a:r>
              <a:rPr lang="ja-JP" altLang="en-US" sz="1050" kern="100" dirty="0">
                <a:latin typeface="+mn-ea"/>
                <a:cs typeface="Times New Roman" panose="02020603050405020304" pitchFamily="18" charset="0"/>
              </a:rPr>
              <a:t>も人気。</a:t>
            </a:r>
          </a:p>
          <a:p>
            <a:pPr algn="just">
              <a:lnSpc>
                <a:spcPct val="150000"/>
              </a:lnSpc>
            </a:pPr>
            <a:r>
              <a:rPr lang="ja-JP" altLang="en-US" sz="1050" kern="100" dirty="0" smtClean="0">
                <a:latin typeface="+mn-ea"/>
                <a:cs typeface="Times New Roman" panose="02020603050405020304" pitchFamily="18" charset="0"/>
              </a:rPr>
              <a:t>最新刊「榎本美沙</a:t>
            </a:r>
            <a:r>
              <a:rPr lang="ja-JP" altLang="en-US" sz="1050" kern="100" dirty="0">
                <a:latin typeface="+mn-ea"/>
                <a:cs typeface="Times New Roman" panose="02020603050405020304" pitchFamily="18" charset="0"/>
              </a:rPr>
              <a:t>のひと晩発酵</a:t>
            </a:r>
            <a:r>
              <a:rPr lang="ja-JP" altLang="en-US" sz="1050" kern="100" dirty="0" smtClean="0">
                <a:latin typeface="+mn-ea"/>
                <a:cs typeface="Times New Roman" panose="02020603050405020304" pitchFamily="18" charset="0"/>
              </a:rPr>
              <a:t>調味料」</a:t>
            </a:r>
            <a:r>
              <a:rPr lang="en-US" altLang="ja-JP" sz="1050" kern="100" dirty="0" smtClean="0">
                <a:latin typeface="+mn-ea"/>
                <a:cs typeface="Times New Roman" panose="02020603050405020304" pitchFamily="18" charset="0"/>
              </a:rPr>
              <a:t>(</a:t>
            </a:r>
            <a:r>
              <a:rPr lang="ja-JP" altLang="en-US" sz="1050" kern="100" dirty="0">
                <a:latin typeface="+mn-ea"/>
                <a:cs typeface="Times New Roman" panose="02020603050405020304" pitchFamily="18" charset="0"/>
              </a:rPr>
              <a:t>主婦と生活社</a:t>
            </a:r>
            <a:r>
              <a:rPr lang="en-US" altLang="ja-JP" sz="1050" kern="100" dirty="0">
                <a:latin typeface="+mn-ea"/>
                <a:cs typeface="Times New Roman" panose="02020603050405020304" pitchFamily="18" charset="0"/>
              </a:rPr>
              <a:t>)</a:t>
            </a:r>
            <a:r>
              <a:rPr lang="ja-JP" altLang="en-US" sz="1050" kern="100" dirty="0">
                <a:latin typeface="+mn-ea"/>
                <a:cs typeface="Times New Roman" panose="02020603050405020304" pitchFamily="18" charset="0"/>
              </a:rPr>
              <a:t>が好評発売中。</a:t>
            </a:r>
          </a:p>
          <a:p>
            <a:pPr algn="just">
              <a:lnSpc>
                <a:spcPct val="150000"/>
              </a:lnSpc>
            </a:pPr>
            <a:r>
              <a:rPr lang="ja-JP" altLang="en-US" sz="1050" kern="100" dirty="0">
                <a:latin typeface="+mn-ea"/>
                <a:cs typeface="Times New Roman" panose="02020603050405020304" pitchFamily="18" charset="0"/>
              </a:rPr>
              <a:t>その他著書</a:t>
            </a:r>
            <a:r>
              <a:rPr lang="ja-JP" altLang="en-US" sz="1050" kern="100" dirty="0" smtClean="0">
                <a:latin typeface="+mn-ea"/>
                <a:cs typeface="Times New Roman" panose="02020603050405020304" pitchFamily="18" charset="0"/>
              </a:rPr>
              <a:t>に「</a:t>
            </a:r>
            <a:r>
              <a:rPr lang="ja-JP" altLang="en-US" sz="1050" kern="100" dirty="0" smtClean="0">
                <a:latin typeface="+mn-ea"/>
                <a:cs typeface="Times New Roman" panose="02020603050405020304" pitchFamily="18" charset="0"/>
              </a:rPr>
              <a:t>ちょこっと</a:t>
            </a:r>
            <a:r>
              <a:rPr lang="ja-JP" altLang="en-US" sz="1050" kern="100" dirty="0">
                <a:latin typeface="+mn-ea"/>
                <a:cs typeface="Times New Roman" panose="02020603050405020304" pitchFamily="18" charset="0"/>
              </a:rPr>
              <a:t>から楽しむ はじめての梅</a:t>
            </a:r>
            <a:r>
              <a:rPr lang="ja-JP" altLang="en-US" sz="1050" kern="100" dirty="0" smtClean="0">
                <a:latin typeface="+mn-ea"/>
                <a:cs typeface="Times New Roman" panose="02020603050405020304" pitchFamily="18" charset="0"/>
              </a:rPr>
              <a:t>仕事」</a:t>
            </a:r>
            <a:r>
              <a:rPr lang="en-US" altLang="ja-JP" sz="1050" kern="100" dirty="0" smtClean="0">
                <a:latin typeface="+mn-ea"/>
                <a:cs typeface="Times New Roman" panose="02020603050405020304" pitchFamily="18" charset="0"/>
              </a:rPr>
              <a:t>(</a:t>
            </a:r>
            <a:r>
              <a:rPr lang="ja-JP" altLang="en-US" sz="1050" kern="100" dirty="0">
                <a:latin typeface="+mn-ea"/>
                <a:cs typeface="Times New Roman" panose="02020603050405020304" pitchFamily="18" charset="0"/>
              </a:rPr>
              <a:t>山と渓谷社</a:t>
            </a:r>
            <a:r>
              <a:rPr lang="en-US" altLang="ja-JP" sz="1050" kern="100" dirty="0">
                <a:latin typeface="+mn-ea"/>
                <a:cs typeface="Times New Roman" panose="02020603050405020304" pitchFamily="18" charset="0"/>
              </a:rPr>
              <a:t>)</a:t>
            </a:r>
            <a:r>
              <a:rPr lang="ja-JP" altLang="en-US"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「今すぐ</a:t>
            </a:r>
            <a:r>
              <a:rPr lang="ja-JP" altLang="en-US" sz="1050" kern="100" dirty="0">
                <a:latin typeface="+mn-ea"/>
                <a:cs typeface="Times New Roman" panose="02020603050405020304" pitchFamily="18" charset="0"/>
              </a:rPr>
              <a:t>始められる、毎日続けられる。</a:t>
            </a:r>
            <a:r>
              <a:rPr lang="ja-JP" altLang="en-US" sz="1050" kern="100" dirty="0">
                <a:latin typeface="+mn-ea"/>
                <a:cs typeface="Times New Roman" panose="02020603050405020304" pitchFamily="18" charset="0"/>
              </a:rPr>
              <a:t>ゆる</a:t>
            </a:r>
            <a:r>
              <a:rPr lang="ja-JP" altLang="en-US" sz="1050" kern="100" dirty="0" smtClean="0">
                <a:latin typeface="+mn-ea"/>
                <a:cs typeface="Times New Roman" panose="02020603050405020304" pitchFamily="18" charset="0"/>
              </a:rPr>
              <a:t>発酵」（</a:t>
            </a:r>
            <a:r>
              <a:rPr lang="ja-JP" altLang="en-US" sz="1050" kern="100" dirty="0">
                <a:latin typeface="+mn-ea"/>
                <a:cs typeface="Times New Roman" panose="02020603050405020304" pitchFamily="18" charset="0"/>
              </a:rPr>
              <a:t>オレンジページ） </a:t>
            </a:r>
            <a:r>
              <a:rPr lang="ja-JP" altLang="en-US" sz="1050" kern="100" dirty="0" smtClean="0">
                <a:latin typeface="+mn-ea"/>
                <a:cs typeface="Times New Roman" panose="02020603050405020304" pitchFamily="18" charset="0"/>
              </a:rPr>
              <a:t>、「からだ</a:t>
            </a:r>
            <a:r>
              <a:rPr lang="ja-JP" altLang="en-US" sz="1050" kern="100" dirty="0">
                <a:latin typeface="+mn-ea"/>
                <a:cs typeface="Times New Roman" panose="02020603050405020304" pitchFamily="18" charset="0"/>
              </a:rPr>
              <a:t>が整う</a:t>
            </a:r>
            <a:r>
              <a:rPr lang="en-US" altLang="ja-JP" sz="1050" kern="100" dirty="0">
                <a:latin typeface="+mn-ea"/>
                <a:cs typeface="Times New Roman" panose="02020603050405020304" pitchFamily="18" charset="0"/>
              </a:rPr>
              <a:t>〝</a:t>
            </a:r>
            <a:r>
              <a:rPr lang="ja-JP" altLang="en-US" sz="1050" kern="100" dirty="0">
                <a:latin typeface="+mn-ea"/>
                <a:cs typeface="Times New Roman" panose="02020603050405020304" pitchFamily="18" charset="0"/>
              </a:rPr>
              <a:t>ひと晩発酵</a:t>
            </a:r>
            <a:r>
              <a:rPr lang="ja-JP" altLang="en-US" sz="1050" kern="100" dirty="0">
                <a:latin typeface="+mn-ea"/>
                <a:cs typeface="Times New Roman" panose="02020603050405020304" pitchFamily="18" charset="0"/>
              </a:rPr>
              <a:t>みそ</a:t>
            </a:r>
            <a:r>
              <a:rPr lang="en-US" altLang="ja-JP"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a:t>
            </a:r>
            <a:r>
              <a:rPr lang="ja-JP" altLang="en-US" sz="1050" kern="100" dirty="0">
                <a:latin typeface="+mn-ea"/>
                <a:cs typeface="Times New Roman" panose="02020603050405020304" pitchFamily="18" charset="0"/>
              </a:rPr>
              <a:t>主婦と生活社）など多数。</a:t>
            </a:r>
          </a:p>
        </p:txBody>
      </p:sp>
      <p:sp>
        <p:nvSpPr>
          <p:cNvPr id="5" name="テキスト ボックス 4">
            <a:extLst>
              <a:ext uri="{FF2B5EF4-FFF2-40B4-BE49-F238E27FC236}">
                <a16:creationId xmlns:a16="http://schemas.microsoft.com/office/drawing/2014/main" id="{961BE50C-F0E2-D0F8-F372-B20E5B0E6589}"/>
              </a:ext>
            </a:extLst>
          </p:cNvPr>
          <p:cNvSpPr txBox="1"/>
          <p:nvPr/>
        </p:nvSpPr>
        <p:spPr>
          <a:xfrm>
            <a:off x="80963" y="3721382"/>
            <a:ext cx="4894020" cy="1546577"/>
          </a:xfrm>
          <a:prstGeom prst="rect">
            <a:avLst/>
          </a:prstGeom>
          <a:noFill/>
        </p:spPr>
        <p:txBody>
          <a:bodyPr wrap="square" rtlCol="0">
            <a:spAutoFit/>
          </a:bodyPr>
          <a:lstStyle/>
          <a:p>
            <a:pPr algn="just">
              <a:lnSpc>
                <a:spcPct val="150000"/>
              </a:lnSpc>
            </a:pPr>
            <a:r>
              <a:rPr lang="ja-JP" altLang="en-US" sz="1050" dirty="0" smtClean="0">
                <a:latin typeface="+mn-ea"/>
              </a:rPr>
              <a:t>商品名</a:t>
            </a:r>
            <a:r>
              <a:rPr lang="ja-JP" altLang="en-US" sz="1050" dirty="0">
                <a:latin typeface="+mn-ea"/>
              </a:rPr>
              <a:t>：発酵季節だより特別企画　</a:t>
            </a:r>
            <a:r>
              <a:rPr lang="ja-JP" altLang="en-US" sz="1050" dirty="0" smtClean="0">
                <a:latin typeface="+mn-ea"/>
              </a:rPr>
              <a:t>お中元便</a:t>
            </a:r>
            <a:endParaRPr lang="en-US" altLang="ja-JP" sz="1050" dirty="0" smtClean="0">
              <a:latin typeface="+mn-ea"/>
            </a:endParaRPr>
          </a:p>
          <a:p>
            <a:pPr algn="just">
              <a:lnSpc>
                <a:spcPct val="150000"/>
              </a:lnSpc>
            </a:pPr>
            <a:r>
              <a:rPr lang="ja-JP" altLang="en-US" sz="1050" dirty="0" smtClean="0">
                <a:latin typeface="+mn-ea"/>
              </a:rPr>
              <a:t>料金：</a:t>
            </a:r>
            <a:r>
              <a:rPr lang="en-US" altLang="ja-JP" sz="1050" dirty="0">
                <a:latin typeface="+mn-ea"/>
              </a:rPr>
              <a:t>6,480</a:t>
            </a:r>
            <a:r>
              <a:rPr lang="ja-JP" altLang="en-US" sz="1050" dirty="0">
                <a:latin typeface="+mn-ea"/>
              </a:rPr>
              <a:t>円（税込・送料込</a:t>
            </a:r>
            <a:r>
              <a:rPr lang="ja-JP" altLang="en-US" sz="1050" dirty="0" smtClean="0">
                <a:latin typeface="+mn-ea"/>
              </a:rPr>
              <a:t>）</a:t>
            </a:r>
            <a:endParaRPr lang="en-US" altLang="ja-JP" sz="1050" dirty="0" smtClean="0">
              <a:latin typeface="+mn-ea"/>
            </a:endParaRPr>
          </a:p>
          <a:p>
            <a:pPr algn="just">
              <a:lnSpc>
                <a:spcPct val="150000"/>
              </a:lnSpc>
            </a:pPr>
            <a:r>
              <a:rPr lang="ja-JP" altLang="en-US" sz="1050" dirty="0" smtClean="0">
                <a:latin typeface="+mn-ea"/>
              </a:rPr>
              <a:t>予約</a:t>
            </a:r>
            <a:r>
              <a:rPr lang="ja-JP" altLang="en-US" sz="1050" dirty="0">
                <a:latin typeface="+mn-ea"/>
              </a:rPr>
              <a:t>受付期間：</a:t>
            </a:r>
            <a:r>
              <a:rPr lang="en-US" altLang="ja-JP" sz="1050" dirty="0" smtClean="0">
                <a:latin typeface="+mn-ea"/>
              </a:rPr>
              <a:t>2024</a:t>
            </a:r>
            <a:r>
              <a:rPr lang="ja-JP" altLang="en-US" sz="1050" dirty="0" smtClean="0">
                <a:latin typeface="+mn-ea"/>
              </a:rPr>
              <a:t>年</a:t>
            </a:r>
            <a:r>
              <a:rPr lang="en-US" altLang="ja-JP" sz="1050" dirty="0" smtClean="0">
                <a:latin typeface="+mn-ea"/>
              </a:rPr>
              <a:t>5</a:t>
            </a:r>
            <a:r>
              <a:rPr lang="ja-JP" altLang="en-US" sz="1050" dirty="0" smtClean="0">
                <a:latin typeface="+mn-ea"/>
              </a:rPr>
              <a:t>月</a:t>
            </a:r>
            <a:r>
              <a:rPr lang="en-US" altLang="ja-JP" sz="1050" dirty="0" smtClean="0">
                <a:latin typeface="+mn-ea"/>
              </a:rPr>
              <a:t>20</a:t>
            </a:r>
            <a:r>
              <a:rPr lang="ja-JP" altLang="en-US" sz="1050" dirty="0" smtClean="0">
                <a:latin typeface="+mn-ea"/>
              </a:rPr>
              <a:t>日</a:t>
            </a:r>
            <a:r>
              <a:rPr lang="en-US" altLang="ja-JP" sz="1050" dirty="0" smtClean="0">
                <a:latin typeface="+mn-ea"/>
              </a:rPr>
              <a:t>(</a:t>
            </a:r>
            <a:r>
              <a:rPr lang="ja-JP" altLang="en-US" sz="1050" dirty="0" smtClean="0">
                <a:latin typeface="+mn-ea"/>
              </a:rPr>
              <a:t>月</a:t>
            </a:r>
            <a:r>
              <a:rPr lang="en-US" altLang="ja-JP" sz="1050" dirty="0" smtClean="0">
                <a:latin typeface="+mn-ea"/>
              </a:rPr>
              <a:t>) 12</a:t>
            </a:r>
            <a:r>
              <a:rPr lang="ja-JP" altLang="en-US" sz="1050" dirty="0" smtClean="0">
                <a:latin typeface="+mn-ea"/>
              </a:rPr>
              <a:t>時～</a:t>
            </a:r>
            <a:r>
              <a:rPr lang="en-US" altLang="ja-JP" sz="1050" dirty="0" smtClean="0">
                <a:latin typeface="+mn-ea"/>
              </a:rPr>
              <a:t>2024</a:t>
            </a:r>
            <a:r>
              <a:rPr lang="ja-JP" altLang="en-US" sz="1050" dirty="0" smtClean="0">
                <a:latin typeface="+mn-ea"/>
              </a:rPr>
              <a:t>年</a:t>
            </a:r>
            <a:r>
              <a:rPr lang="en-US" altLang="ja-JP" sz="1050" dirty="0" smtClean="0">
                <a:latin typeface="+mn-ea"/>
              </a:rPr>
              <a:t>6</a:t>
            </a:r>
            <a:r>
              <a:rPr lang="ja-JP" altLang="en-US" sz="1050" dirty="0" smtClean="0">
                <a:latin typeface="+mn-ea"/>
              </a:rPr>
              <a:t>月</a:t>
            </a:r>
            <a:r>
              <a:rPr lang="en-US" altLang="ja-JP" sz="1050" dirty="0" smtClean="0">
                <a:latin typeface="+mn-ea"/>
              </a:rPr>
              <a:t>18</a:t>
            </a:r>
            <a:r>
              <a:rPr lang="ja-JP" altLang="en-US" sz="1050" dirty="0" smtClean="0">
                <a:latin typeface="+mn-ea"/>
              </a:rPr>
              <a:t>日</a:t>
            </a:r>
            <a:r>
              <a:rPr lang="en-US" altLang="ja-JP" sz="1050" dirty="0" smtClean="0">
                <a:latin typeface="+mn-ea"/>
              </a:rPr>
              <a:t>(</a:t>
            </a:r>
            <a:r>
              <a:rPr lang="ja-JP" altLang="en-US" sz="1050" dirty="0" smtClean="0">
                <a:latin typeface="+mn-ea"/>
              </a:rPr>
              <a:t>火</a:t>
            </a:r>
            <a:r>
              <a:rPr lang="en-US" altLang="ja-JP" sz="1050" dirty="0" smtClean="0">
                <a:latin typeface="+mn-ea"/>
              </a:rPr>
              <a:t>) 23</a:t>
            </a:r>
            <a:r>
              <a:rPr lang="ja-JP" altLang="en-US" sz="1050" dirty="0" smtClean="0">
                <a:latin typeface="+mn-ea"/>
              </a:rPr>
              <a:t>時</a:t>
            </a:r>
            <a:r>
              <a:rPr lang="en-US" altLang="ja-JP" sz="1050" dirty="0" smtClean="0">
                <a:latin typeface="+mn-ea"/>
              </a:rPr>
              <a:t>59</a:t>
            </a:r>
            <a:r>
              <a:rPr lang="ja-JP" altLang="en-US" sz="1050" dirty="0" smtClean="0">
                <a:latin typeface="+mn-ea"/>
              </a:rPr>
              <a:t>分</a:t>
            </a:r>
            <a:endParaRPr lang="en-US" altLang="ja-JP" sz="1050" dirty="0" smtClean="0">
              <a:latin typeface="+mn-ea"/>
            </a:endParaRPr>
          </a:p>
          <a:p>
            <a:pPr algn="just">
              <a:lnSpc>
                <a:spcPct val="150000"/>
              </a:lnSpc>
            </a:pPr>
            <a:r>
              <a:rPr lang="ja-JP" altLang="en-US" sz="1050" dirty="0" smtClean="0">
                <a:latin typeface="+mn-ea"/>
              </a:rPr>
              <a:t>発送</a:t>
            </a:r>
            <a:r>
              <a:rPr lang="ja-JP" altLang="en-US" sz="1050" dirty="0">
                <a:latin typeface="+mn-ea"/>
              </a:rPr>
              <a:t>予定</a:t>
            </a:r>
            <a:r>
              <a:rPr lang="ja-JP" altLang="en-US" sz="1050" dirty="0" smtClean="0">
                <a:latin typeface="+mn-ea"/>
              </a:rPr>
              <a:t>：</a:t>
            </a:r>
            <a:r>
              <a:rPr lang="en-US" altLang="ja-JP" sz="1050" dirty="0">
                <a:latin typeface="+mn-ea"/>
              </a:rPr>
              <a:t>2024</a:t>
            </a:r>
            <a:r>
              <a:rPr lang="ja-JP" altLang="en-US" sz="1050" dirty="0">
                <a:latin typeface="+mn-ea"/>
              </a:rPr>
              <a:t>年</a:t>
            </a:r>
            <a:r>
              <a:rPr lang="en-US" altLang="ja-JP" sz="1050" dirty="0">
                <a:latin typeface="+mn-ea"/>
              </a:rPr>
              <a:t>7</a:t>
            </a:r>
            <a:r>
              <a:rPr lang="ja-JP" altLang="en-US" sz="1050" dirty="0" smtClean="0">
                <a:latin typeface="+mn-ea"/>
              </a:rPr>
              <a:t>月</a:t>
            </a:r>
            <a:r>
              <a:rPr lang="en-US" altLang="ja-JP" sz="1050" dirty="0" smtClean="0">
                <a:latin typeface="+mn-ea"/>
              </a:rPr>
              <a:t>1</a:t>
            </a:r>
            <a:r>
              <a:rPr lang="ja-JP" altLang="en-US" sz="1050" dirty="0" smtClean="0">
                <a:latin typeface="+mn-ea"/>
              </a:rPr>
              <a:t>日</a:t>
            </a:r>
            <a:r>
              <a:rPr lang="en-US" altLang="ja-JP" sz="1050" dirty="0" smtClean="0">
                <a:latin typeface="+mn-ea"/>
              </a:rPr>
              <a:t>(</a:t>
            </a:r>
            <a:r>
              <a:rPr lang="ja-JP" altLang="en-US" sz="1050" dirty="0" smtClean="0">
                <a:latin typeface="+mn-ea"/>
              </a:rPr>
              <a:t>月</a:t>
            </a:r>
            <a:r>
              <a:rPr lang="en-US" altLang="ja-JP" sz="1050" dirty="0" smtClean="0">
                <a:latin typeface="+mn-ea"/>
              </a:rPr>
              <a:t>)</a:t>
            </a:r>
            <a:r>
              <a:rPr lang="ja-JP" altLang="en-US" sz="1050" dirty="0">
                <a:latin typeface="+mn-ea"/>
              </a:rPr>
              <a:t>予定</a:t>
            </a:r>
          </a:p>
          <a:p>
            <a:pPr algn="just">
              <a:lnSpc>
                <a:spcPct val="150000"/>
              </a:lnSpc>
            </a:pPr>
            <a:r>
              <a:rPr lang="ja-JP" altLang="en-US" sz="1050" dirty="0">
                <a:latin typeface="+mn-ea"/>
              </a:rPr>
              <a:t>お届け予定：</a:t>
            </a:r>
            <a:r>
              <a:rPr lang="en-US" altLang="ja-JP" sz="1050" dirty="0">
                <a:latin typeface="+mn-ea"/>
              </a:rPr>
              <a:t>2024</a:t>
            </a:r>
            <a:r>
              <a:rPr lang="ja-JP" altLang="en-US" sz="1050" dirty="0">
                <a:latin typeface="+mn-ea"/>
              </a:rPr>
              <a:t>年</a:t>
            </a:r>
            <a:r>
              <a:rPr lang="en-US" altLang="ja-JP" sz="1050" dirty="0">
                <a:latin typeface="+mn-ea"/>
              </a:rPr>
              <a:t>7</a:t>
            </a:r>
            <a:r>
              <a:rPr lang="ja-JP" altLang="en-US" sz="1050" dirty="0" smtClean="0">
                <a:latin typeface="+mn-ea"/>
              </a:rPr>
              <a:t>月</a:t>
            </a:r>
            <a:r>
              <a:rPr lang="en-US" altLang="ja-JP" sz="1050" dirty="0" smtClean="0">
                <a:latin typeface="+mn-ea"/>
              </a:rPr>
              <a:t>5</a:t>
            </a:r>
            <a:r>
              <a:rPr lang="ja-JP" altLang="en-US" sz="1050" dirty="0" smtClean="0">
                <a:latin typeface="+mn-ea"/>
              </a:rPr>
              <a:t>日</a:t>
            </a:r>
            <a:r>
              <a:rPr lang="en-US" altLang="ja-JP" sz="1050" dirty="0">
                <a:latin typeface="+mn-ea"/>
              </a:rPr>
              <a:t>(</a:t>
            </a:r>
            <a:r>
              <a:rPr lang="ja-JP" altLang="en-US" sz="1050" dirty="0">
                <a:latin typeface="+mn-ea"/>
              </a:rPr>
              <a:t>金</a:t>
            </a:r>
            <a:r>
              <a:rPr lang="en-US" altLang="ja-JP" sz="1050" dirty="0">
                <a:latin typeface="+mn-ea"/>
              </a:rPr>
              <a:t>)</a:t>
            </a:r>
            <a:r>
              <a:rPr lang="ja-JP" altLang="en-US" sz="1050" dirty="0">
                <a:latin typeface="+mn-ea"/>
              </a:rPr>
              <a:t>ごろ</a:t>
            </a:r>
            <a:r>
              <a:rPr lang="ja-JP" altLang="en-US" sz="1050" dirty="0">
                <a:latin typeface="+mn-ea"/>
              </a:rPr>
              <a:t>より</a:t>
            </a:r>
            <a:r>
              <a:rPr lang="ja-JP" altLang="en-US" sz="1050" dirty="0" smtClean="0">
                <a:latin typeface="+mn-ea"/>
              </a:rPr>
              <a:t>順次</a:t>
            </a:r>
            <a:endParaRPr lang="en-US" altLang="ja-JP" sz="1050" dirty="0" smtClean="0">
              <a:latin typeface="+mn-ea"/>
            </a:endParaRPr>
          </a:p>
          <a:p>
            <a:pPr algn="just">
              <a:lnSpc>
                <a:spcPct val="150000"/>
              </a:lnSpc>
            </a:pPr>
            <a:r>
              <a:rPr lang="en-US" altLang="ja-JP" sz="1050" dirty="0" smtClean="0">
                <a:latin typeface="+mn-ea"/>
              </a:rPr>
              <a:t>URL</a:t>
            </a:r>
            <a:r>
              <a:rPr lang="ja-JP" altLang="en-US" sz="1050" dirty="0" smtClean="0">
                <a:latin typeface="+mn-ea"/>
              </a:rPr>
              <a:t>：</a:t>
            </a:r>
            <a:r>
              <a:rPr lang="en-US" altLang="ja-JP" sz="1050" dirty="0">
                <a:latin typeface="+mn-ea"/>
              </a:rPr>
              <a:t>https://online.goodnaturestation.com/c/regular-course/m20891282</a:t>
            </a:r>
          </a:p>
        </p:txBody>
      </p:sp>
      <p:sp>
        <p:nvSpPr>
          <p:cNvPr id="6" name="テキスト ボックス 5">
            <a:extLst>
              <a:ext uri="{FF2B5EF4-FFF2-40B4-BE49-F238E27FC236}">
                <a16:creationId xmlns:a16="http://schemas.microsoft.com/office/drawing/2014/main" id="{0D09BA91-D59A-385C-7C37-FEAF8C764897}"/>
              </a:ext>
            </a:extLst>
          </p:cNvPr>
          <p:cNvSpPr txBox="1"/>
          <p:nvPr/>
        </p:nvSpPr>
        <p:spPr>
          <a:xfrm>
            <a:off x="80963" y="3291067"/>
            <a:ext cx="6644642" cy="343299"/>
          </a:xfrm>
          <a:prstGeom prst="rect">
            <a:avLst/>
          </a:prstGeom>
          <a:noFill/>
        </p:spPr>
        <p:txBody>
          <a:bodyPr wrap="square" rtlCol="0">
            <a:spAutoFit/>
          </a:bodyPr>
          <a:lstStyle/>
          <a:p>
            <a:pPr algn="just">
              <a:lnSpc>
                <a:spcPct val="150000"/>
              </a:lnSpc>
            </a:pPr>
            <a:r>
              <a:rPr lang="en-US" altLang="ja-JP" sz="1200" b="1" kern="100" dirty="0" smtClean="0">
                <a:latin typeface="+mn-ea"/>
                <a:cs typeface="Times New Roman" panose="02020603050405020304" pitchFamily="18" charset="0"/>
              </a:rPr>
              <a:t>【</a:t>
            </a:r>
            <a:r>
              <a:rPr lang="ja-JP" altLang="en-US" sz="1200" b="1" kern="100" dirty="0">
                <a:latin typeface="+mn-ea"/>
                <a:cs typeface="Times New Roman" panose="02020603050405020304" pitchFamily="18" charset="0"/>
              </a:rPr>
              <a:t>商品</a:t>
            </a:r>
            <a:r>
              <a:rPr lang="ja-JP" altLang="en-US" sz="1200" b="1" kern="100" dirty="0" smtClean="0">
                <a:latin typeface="+mn-ea"/>
                <a:cs typeface="Times New Roman" panose="02020603050405020304" pitchFamily="18" charset="0"/>
              </a:rPr>
              <a:t>詳細</a:t>
            </a:r>
            <a:r>
              <a:rPr lang="en-US" altLang="ja-JP" sz="1200" b="1" kern="100" dirty="0" smtClean="0">
                <a:latin typeface="+mn-ea"/>
                <a:cs typeface="Times New Roman" panose="02020603050405020304" pitchFamily="18" charset="0"/>
              </a:rPr>
              <a:t>】</a:t>
            </a:r>
            <a:endParaRPr lang="ja-JP" altLang="ja-JP" sz="1200" kern="100" dirty="0">
              <a:latin typeface="+mn-ea"/>
              <a:cs typeface="Times New Roman" panose="02020603050405020304" pitchFamily="18" charset="0"/>
            </a:endParaRPr>
          </a:p>
        </p:txBody>
      </p:sp>
      <p:sp>
        <p:nvSpPr>
          <p:cNvPr id="7" name="テキスト ボックス 6">
            <a:extLst>
              <a:ext uri="{FF2B5EF4-FFF2-40B4-BE49-F238E27FC236}">
                <a16:creationId xmlns:a16="http://schemas.microsoft.com/office/drawing/2014/main" id="{0D09BA91-D59A-385C-7C37-FEAF8C764897}"/>
              </a:ext>
            </a:extLst>
          </p:cNvPr>
          <p:cNvSpPr txBox="1"/>
          <p:nvPr/>
        </p:nvSpPr>
        <p:spPr>
          <a:xfrm>
            <a:off x="132396" y="5374460"/>
            <a:ext cx="6644642" cy="343299"/>
          </a:xfrm>
          <a:prstGeom prst="rect">
            <a:avLst/>
          </a:prstGeom>
          <a:noFill/>
        </p:spPr>
        <p:txBody>
          <a:bodyPr wrap="square" rtlCol="0">
            <a:spAutoFit/>
          </a:bodyPr>
          <a:lstStyle/>
          <a:p>
            <a:pPr algn="just">
              <a:lnSpc>
                <a:spcPct val="150000"/>
              </a:lnSpc>
            </a:pPr>
            <a:r>
              <a:rPr lang="en-US" altLang="ja-JP" sz="1200" b="1" kern="100" dirty="0" smtClean="0">
                <a:latin typeface="+mn-ea"/>
                <a:cs typeface="Times New Roman" panose="02020603050405020304" pitchFamily="18" charset="0"/>
              </a:rPr>
              <a:t>【</a:t>
            </a:r>
            <a:r>
              <a:rPr lang="ja-JP" altLang="en-US" sz="1200" b="1" kern="100" dirty="0">
                <a:latin typeface="+mn-ea"/>
                <a:cs typeface="Times New Roman" panose="02020603050405020304" pitchFamily="18" charset="0"/>
              </a:rPr>
              <a:t>榎本美沙さん</a:t>
            </a:r>
            <a:r>
              <a:rPr lang="ja-JP" altLang="en-US" sz="1200" b="1" kern="100" dirty="0" smtClean="0">
                <a:latin typeface="+mn-ea"/>
                <a:cs typeface="Times New Roman" panose="02020603050405020304" pitchFamily="18" charset="0"/>
              </a:rPr>
              <a:t>プロフィール</a:t>
            </a:r>
            <a:r>
              <a:rPr lang="en-US" altLang="ja-JP" sz="1200" b="1" kern="100" dirty="0" smtClean="0">
                <a:latin typeface="+mn-ea"/>
                <a:cs typeface="Times New Roman" panose="02020603050405020304" pitchFamily="18" charset="0"/>
              </a:rPr>
              <a:t>】</a:t>
            </a:r>
            <a:endParaRPr lang="ja-JP" altLang="ja-JP" sz="1200" kern="100" dirty="0">
              <a:latin typeface="+mn-ea"/>
              <a:cs typeface="Times New Roman" panose="02020603050405020304" pitchFamily="18" charset="0"/>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242" y="835409"/>
            <a:ext cx="2015926" cy="2015926"/>
          </a:xfrm>
          <a:prstGeom prst="rect">
            <a:avLst/>
          </a:prstGeom>
        </p:spPr>
      </p:pic>
    </p:spTree>
    <p:extLst>
      <p:ext uri="{BB962C8B-B14F-4D97-AF65-F5344CB8AC3E}">
        <p14:creationId xmlns:p14="http://schemas.microsoft.com/office/powerpoint/2010/main" val="4071292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206155E6-C949-230C-ECDC-DA169F864977}"/>
              </a:ext>
            </a:extLst>
          </p:cNvPr>
          <p:cNvSpPr txBox="1"/>
          <p:nvPr/>
        </p:nvSpPr>
        <p:spPr>
          <a:xfrm>
            <a:off x="80963" y="6625649"/>
            <a:ext cx="6696074" cy="1488869"/>
          </a:xfrm>
          <a:prstGeom prst="rect">
            <a:avLst/>
          </a:prstGeom>
          <a:noFill/>
        </p:spPr>
        <p:txBody>
          <a:bodyPr wrap="square" rtlCol="0">
            <a:spAutoFit/>
          </a:bodyPr>
          <a:lstStyle/>
          <a:p>
            <a:pPr>
              <a:lnSpc>
                <a:spcPct val="150000"/>
              </a:lnSpc>
            </a:pPr>
            <a:r>
              <a:rPr lang="ja-JP" altLang="en-US" sz="1000" kern="100" dirty="0">
                <a:latin typeface="+mn-ea"/>
                <a:cs typeface="Times New Roman" panose="02020603050405020304" pitchFamily="18" charset="0"/>
              </a:rPr>
              <a:t>（株）ビオスタイルは、京都・四条河原町に</a:t>
            </a:r>
            <a:r>
              <a:rPr lang="en-US" altLang="ja-JP" sz="1000" kern="100" dirty="0">
                <a:latin typeface="+mn-ea"/>
                <a:cs typeface="Times New Roman" panose="02020603050405020304" pitchFamily="18" charset="0"/>
              </a:rPr>
              <a:t>2019 </a:t>
            </a:r>
            <a:r>
              <a:rPr lang="ja-JP" altLang="en-US" sz="1000" kern="100" dirty="0">
                <a:latin typeface="+mn-ea"/>
                <a:cs typeface="Times New Roman" panose="02020603050405020304" pitchFamily="18" charset="0"/>
              </a:rPr>
              <a:t>年</a:t>
            </a:r>
            <a:r>
              <a:rPr lang="en-US" altLang="ja-JP" sz="1000" kern="100" dirty="0">
                <a:latin typeface="+mn-ea"/>
                <a:cs typeface="Times New Roman" panose="02020603050405020304" pitchFamily="18" charset="0"/>
              </a:rPr>
              <a:t>12 </a:t>
            </a:r>
            <a:r>
              <a:rPr lang="ja-JP" altLang="en-US" sz="1000" kern="100" dirty="0">
                <a:latin typeface="+mn-ea"/>
                <a:cs typeface="Times New Roman" panose="02020603050405020304" pitchFamily="18" charset="0"/>
              </a:rPr>
              <a:t>月に開業した複合型商業施設「</a:t>
            </a:r>
            <a:r>
              <a:rPr lang="en-US" altLang="ja-JP" sz="1000" kern="100" dirty="0">
                <a:latin typeface="+mn-ea"/>
                <a:cs typeface="Times New Roman" panose="02020603050405020304" pitchFamily="18" charset="0"/>
              </a:rPr>
              <a:t>GOOD NATURE STATION</a:t>
            </a:r>
            <a:r>
              <a:rPr lang="ja-JP" altLang="en-US" sz="1000" kern="100" dirty="0">
                <a:latin typeface="+mn-ea"/>
                <a:cs typeface="Times New Roman" panose="02020603050405020304" pitchFamily="18" charset="0"/>
              </a:rPr>
              <a:t>」の運営会社。京阪ホールディングス（株）の</a:t>
            </a:r>
            <a:r>
              <a:rPr lang="ja-JP" altLang="en-US" sz="1050" kern="100" dirty="0">
                <a:latin typeface="+mn-ea"/>
                <a:cs typeface="Times New Roman" panose="02020603050405020304" pitchFamily="18" charset="0"/>
              </a:rPr>
              <a:t>グループ</a:t>
            </a:r>
            <a:r>
              <a:rPr lang="ja-JP" altLang="en-US" sz="1000" kern="100" dirty="0">
                <a:latin typeface="+mn-ea"/>
                <a:cs typeface="Times New Roman" panose="02020603050405020304" pitchFamily="18" charset="0"/>
              </a:rPr>
              <a:t>会社として、京阪グループが推進する“</a:t>
            </a:r>
            <a:r>
              <a:rPr lang="en-US" altLang="ja-JP" sz="1000" kern="100" dirty="0">
                <a:latin typeface="+mn-ea"/>
                <a:cs typeface="Times New Roman" panose="02020603050405020304" pitchFamily="18" charset="0"/>
              </a:rPr>
              <a:t>SDGs</a:t>
            </a:r>
            <a:r>
              <a:rPr lang="ja-JP" altLang="en-US" sz="1000" kern="100" dirty="0">
                <a:latin typeface="+mn-ea"/>
                <a:cs typeface="Times New Roman" panose="02020603050405020304" pitchFamily="18" charset="0"/>
              </a:rPr>
              <a:t>を実現するライフスタイル” を企画・提案する「</a:t>
            </a:r>
            <a:r>
              <a:rPr lang="en-US" altLang="ja-JP" sz="1000" kern="100" dirty="0">
                <a:latin typeface="+mn-ea"/>
                <a:cs typeface="Times New Roman" panose="02020603050405020304" pitchFamily="18" charset="0"/>
              </a:rPr>
              <a:t>BIOSTYLE PROJECT</a:t>
            </a:r>
            <a:r>
              <a:rPr lang="ja-JP" altLang="en-US" sz="1000" kern="100" dirty="0">
                <a:latin typeface="+mn-ea"/>
                <a:cs typeface="Times New Roman" panose="02020603050405020304" pitchFamily="18" charset="0"/>
              </a:rPr>
              <a:t>」を牽引し、“信じられるものだけを、美味しく、</a:t>
            </a:r>
            <a:r>
              <a:rPr lang="ja-JP" altLang="en-US" sz="1000" kern="100" spc="-30" dirty="0">
                <a:latin typeface="+mn-ea"/>
                <a:cs typeface="Times New Roman" panose="02020603050405020304" pitchFamily="18" charset="0"/>
              </a:rPr>
              <a:t>楽しく。人も地球も元気にする「</a:t>
            </a:r>
            <a:r>
              <a:rPr lang="en-US" altLang="ja-JP" sz="1000" kern="100" spc="-30" dirty="0">
                <a:latin typeface="+mn-ea"/>
                <a:cs typeface="Times New Roman" panose="02020603050405020304" pitchFamily="18" charset="0"/>
              </a:rPr>
              <a:t>GOOD NATURE</a:t>
            </a:r>
            <a:r>
              <a:rPr lang="ja-JP" altLang="en-US" sz="1000" kern="100" spc="-30" dirty="0">
                <a:latin typeface="+mn-ea"/>
                <a:cs typeface="Times New Roman" panose="02020603050405020304" pitchFamily="18" charset="0"/>
              </a:rPr>
              <a:t>」” というコンセプトの下、サステナブルな商品開発、施設運営を行っています。これらの企業活動を通じ、</a:t>
            </a:r>
            <a:r>
              <a:rPr lang="en-US" altLang="ja-JP" sz="1000" kern="100" spc="-30" dirty="0">
                <a:latin typeface="+mn-ea"/>
                <a:cs typeface="Times New Roman" panose="02020603050405020304" pitchFamily="18" charset="0"/>
              </a:rPr>
              <a:t>SDGs </a:t>
            </a:r>
            <a:r>
              <a:rPr lang="ja-JP" altLang="en-US" sz="1000" kern="100" spc="-30" dirty="0">
                <a:latin typeface="+mn-ea"/>
                <a:cs typeface="Times New Roman" panose="02020603050405020304" pitchFamily="18" charset="0"/>
              </a:rPr>
              <a:t>達成に貢献するとともに、社会と調和した持続的な成長を目指します。</a:t>
            </a:r>
          </a:p>
        </p:txBody>
      </p:sp>
      <p:sp>
        <p:nvSpPr>
          <p:cNvPr id="12" name="テキスト ボックス 11">
            <a:extLst>
              <a:ext uri="{FF2B5EF4-FFF2-40B4-BE49-F238E27FC236}">
                <a16:creationId xmlns:a16="http://schemas.microsoft.com/office/drawing/2014/main" id="{72412F3F-3FA3-30D2-0AF4-2E7D6E2C2C8A}"/>
              </a:ext>
            </a:extLst>
          </p:cNvPr>
          <p:cNvSpPr txBox="1"/>
          <p:nvPr/>
        </p:nvSpPr>
        <p:spPr>
          <a:xfrm>
            <a:off x="89378" y="6261977"/>
            <a:ext cx="6366200" cy="343299"/>
          </a:xfrm>
          <a:prstGeom prst="rect">
            <a:avLst/>
          </a:prstGeom>
          <a:noFill/>
        </p:spPr>
        <p:txBody>
          <a:bodyPr wrap="square" rtlCol="0">
            <a:spAutoFit/>
          </a:bodyPr>
          <a:lstStyle/>
          <a:p>
            <a:pPr algn="just">
              <a:lnSpc>
                <a:spcPct val="150000"/>
              </a:lnSpc>
            </a:pPr>
            <a:r>
              <a:rPr lang="ja-JP" altLang="en-US" sz="1200" b="1" u="sng" kern="100" dirty="0">
                <a:latin typeface="+mn-ea"/>
                <a:cs typeface="Times New Roman" panose="02020603050405020304" pitchFamily="18" charset="0"/>
              </a:rPr>
              <a:t>■（株）</a:t>
            </a:r>
            <a:r>
              <a:rPr lang="ja-JP" altLang="ja-JP" sz="1200" b="1" u="sng" kern="100" dirty="0">
                <a:latin typeface="+mn-ea"/>
                <a:cs typeface="Times New Roman" panose="02020603050405020304" pitchFamily="18" charset="0"/>
              </a:rPr>
              <a:t>ビオスタイルについて</a:t>
            </a:r>
            <a:endParaRPr lang="ja-JP" altLang="ja-JP" sz="1200" kern="100" dirty="0">
              <a:latin typeface="+mn-ea"/>
              <a:cs typeface="Times New Roman" panose="02020603050405020304" pitchFamily="18" charset="0"/>
            </a:endParaRPr>
          </a:p>
        </p:txBody>
      </p:sp>
      <p:sp>
        <p:nvSpPr>
          <p:cNvPr id="8" name="正方形/長方形 7">
            <a:extLst>
              <a:ext uri="{FF2B5EF4-FFF2-40B4-BE49-F238E27FC236}">
                <a16:creationId xmlns:a16="http://schemas.microsoft.com/office/drawing/2014/main" id="{DB396E7E-159A-9605-C575-85853D5A5ED1}"/>
              </a:ext>
            </a:extLst>
          </p:cNvPr>
          <p:cNvSpPr/>
          <p:nvPr/>
        </p:nvSpPr>
        <p:spPr>
          <a:xfrm>
            <a:off x="0" y="8246558"/>
            <a:ext cx="6858000" cy="814390"/>
          </a:xfrm>
          <a:prstGeom prst="rect">
            <a:avLst/>
          </a:prstGeom>
        </p:spPr>
        <p:txBody>
          <a:bodyPr wrap="square">
            <a:spAutoFit/>
          </a:bodyPr>
          <a:lstStyle/>
          <a:p>
            <a:pPr algn="ctr">
              <a:lnSpc>
                <a:spcPct val="150000"/>
              </a:lnSpc>
            </a:pPr>
            <a:r>
              <a:rPr lang="en-US" altLang="ja-JP" sz="1100" dirty="0">
                <a:latin typeface="MS Mincho" panose="02020609040205080304" pitchFamily="49" charset="-128"/>
                <a:ea typeface="MS Mincho" panose="02020609040205080304" pitchFamily="49" charset="-128"/>
              </a:rPr>
              <a:t>【</a:t>
            </a:r>
            <a:r>
              <a:rPr lang="ja-JP" altLang="en-US" sz="1100" dirty="0">
                <a:latin typeface="MS Mincho" panose="02020609040205080304" pitchFamily="49" charset="-128"/>
                <a:ea typeface="MS Mincho" panose="02020609040205080304" pitchFamily="49" charset="-128"/>
              </a:rPr>
              <a:t>本リリースに関するお問合せ・ご取材希望について</a:t>
            </a:r>
            <a:r>
              <a:rPr lang="en-US" altLang="ja-JP" sz="1100" dirty="0">
                <a:latin typeface="MS Mincho" panose="02020609040205080304" pitchFamily="49" charset="-128"/>
                <a:ea typeface="MS Mincho" panose="02020609040205080304" pitchFamily="49" charset="-128"/>
              </a:rPr>
              <a:t>】</a:t>
            </a:r>
          </a:p>
          <a:p>
            <a:pPr algn="ctr">
              <a:lnSpc>
                <a:spcPct val="150000"/>
              </a:lnSpc>
            </a:pPr>
            <a:r>
              <a:rPr lang="ja-JP" altLang="en-US" sz="1100" dirty="0">
                <a:latin typeface="MS Mincho" panose="02020609040205080304" pitchFamily="49" charset="-128"/>
                <a:ea typeface="MS Mincho" panose="02020609040205080304" pitchFamily="49" charset="-128"/>
              </a:rPr>
              <a:t>株式会社ビオスタイル 広報宣伝部　　担当</a:t>
            </a:r>
            <a:r>
              <a:rPr lang="en-US" altLang="ja-JP" sz="1100" dirty="0">
                <a:latin typeface="MS Mincho" panose="02020609040205080304" pitchFamily="49" charset="-128"/>
                <a:ea typeface="MS Mincho" panose="02020609040205080304" pitchFamily="49" charset="-128"/>
              </a:rPr>
              <a:t>: </a:t>
            </a:r>
            <a:r>
              <a:rPr lang="ja-JP" altLang="en-US" sz="1100" dirty="0">
                <a:latin typeface="MS Mincho" panose="02020609040205080304" pitchFamily="49" charset="-128"/>
                <a:ea typeface="MS Mincho" panose="02020609040205080304" pitchFamily="49" charset="-128"/>
              </a:rPr>
              <a:t>中久保・石井　</a:t>
            </a:r>
            <a:r>
              <a:rPr lang="en" altLang="ja-JP" sz="1100" dirty="0">
                <a:latin typeface="MS Mincho" panose="02020609040205080304" pitchFamily="49" charset="-128"/>
                <a:ea typeface="MS Mincho" panose="02020609040205080304" pitchFamily="49" charset="-128"/>
              </a:rPr>
              <a:t>TEL:075-352-6677 </a:t>
            </a:r>
          </a:p>
          <a:p>
            <a:pPr algn="ctr">
              <a:lnSpc>
                <a:spcPct val="150000"/>
              </a:lnSpc>
            </a:pPr>
            <a:r>
              <a:rPr lang="en" altLang="ja-JP" sz="1100" dirty="0">
                <a:latin typeface="MS Mincho" panose="02020609040205080304" pitchFamily="49" charset="-128"/>
                <a:ea typeface="MS Mincho" panose="02020609040205080304" pitchFamily="49" charset="-128"/>
              </a:rPr>
              <a:t>e-mail : nakakubo-rina@biostyle.co.jp(</a:t>
            </a:r>
            <a:r>
              <a:rPr lang="ja-JP" altLang="en-US" sz="1100" dirty="0">
                <a:latin typeface="MS Mincho" panose="02020609040205080304" pitchFamily="49" charset="-128"/>
                <a:ea typeface="MS Mincho" panose="02020609040205080304" pitchFamily="49" charset="-128"/>
              </a:rPr>
              <a:t>中久保</a:t>
            </a:r>
            <a:r>
              <a:rPr lang="en-US" altLang="ja-JP" sz="1100" dirty="0">
                <a:latin typeface="MS Mincho" panose="02020609040205080304" pitchFamily="49" charset="-128"/>
                <a:ea typeface="MS Mincho" panose="02020609040205080304" pitchFamily="49" charset="-128"/>
              </a:rPr>
              <a:t>)</a:t>
            </a:r>
            <a:r>
              <a:rPr lang="ja-JP" altLang="en-US" sz="1100" dirty="0">
                <a:latin typeface="MS Mincho" panose="02020609040205080304" pitchFamily="49" charset="-128"/>
                <a:ea typeface="MS Mincho" panose="02020609040205080304" pitchFamily="49" charset="-128"/>
              </a:rPr>
              <a:t>、</a:t>
            </a:r>
            <a:r>
              <a:rPr lang="en" altLang="ja-JP" sz="1100" dirty="0">
                <a:latin typeface="MS Mincho" panose="02020609040205080304" pitchFamily="49" charset="-128"/>
                <a:ea typeface="MS Mincho" panose="02020609040205080304" pitchFamily="49" charset="-128"/>
              </a:rPr>
              <a:t>ishii-risa@biostyle.co.jp(</a:t>
            </a:r>
            <a:r>
              <a:rPr lang="ja-JP" altLang="en-US" sz="1100" dirty="0">
                <a:latin typeface="MS Mincho" panose="02020609040205080304" pitchFamily="49" charset="-128"/>
                <a:ea typeface="MS Mincho" panose="02020609040205080304" pitchFamily="49" charset="-128"/>
              </a:rPr>
              <a:t>石井</a:t>
            </a:r>
            <a:r>
              <a:rPr lang="en-US" altLang="ja-JP" sz="1100" dirty="0">
                <a:latin typeface="MS Mincho" panose="02020609040205080304" pitchFamily="49" charset="-128"/>
                <a:ea typeface="MS Mincho" panose="02020609040205080304" pitchFamily="49" charset="-128"/>
              </a:rPr>
              <a:t>) </a:t>
            </a:r>
            <a:endParaRPr lang="ja-JP" altLang="en-US" sz="1100" dirty="0">
              <a:effectLst/>
              <a:latin typeface="MS Mincho" panose="02020609040205080304" pitchFamily="49" charset="-128"/>
              <a:ea typeface="MS Mincho" panose="02020609040205080304" pitchFamily="49" charset="-128"/>
            </a:endParaRPr>
          </a:p>
        </p:txBody>
      </p:sp>
      <p:cxnSp>
        <p:nvCxnSpPr>
          <p:cNvPr id="10" name="直線コネクタ 9"/>
          <p:cNvCxnSpPr/>
          <p:nvPr/>
        </p:nvCxnSpPr>
        <p:spPr>
          <a:xfrm>
            <a:off x="43408" y="8215472"/>
            <a:ext cx="68055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28259" y="195575"/>
            <a:ext cx="4160335" cy="2773132"/>
          </a:xfrm>
          <a:prstGeom prst="rect">
            <a:avLst/>
          </a:prstGeom>
        </p:spPr>
      </p:pic>
      <p:sp>
        <p:nvSpPr>
          <p:cNvPr id="11" name="テキスト ボックス 10">
            <a:extLst>
              <a:ext uri="{FF2B5EF4-FFF2-40B4-BE49-F238E27FC236}">
                <a16:creationId xmlns:a16="http://schemas.microsoft.com/office/drawing/2014/main" id="{04581DF5-2775-BA4B-B92C-0A2B9C7E29EC}"/>
              </a:ext>
            </a:extLst>
          </p:cNvPr>
          <p:cNvSpPr txBox="1"/>
          <p:nvPr/>
        </p:nvSpPr>
        <p:spPr>
          <a:xfrm>
            <a:off x="89378" y="3275927"/>
            <a:ext cx="6533992" cy="646331"/>
          </a:xfrm>
          <a:prstGeom prst="rect">
            <a:avLst/>
          </a:prstGeom>
          <a:noFill/>
        </p:spPr>
        <p:txBody>
          <a:bodyPr wrap="square" rtlCol="0">
            <a:spAutoFit/>
          </a:bodyPr>
          <a:lstStyle/>
          <a:p>
            <a:pPr algn="just">
              <a:lnSpc>
                <a:spcPct val="150000"/>
              </a:lnSpc>
            </a:pPr>
            <a:r>
              <a:rPr lang="ja-JP" altLang="en-US" sz="1200" b="1" u="sng" kern="100" dirty="0">
                <a:latin typeface="+mn-ea"/>
                <a:cs typeface="Times New Roman" panose="02020603050405020304" pitchFamily="18" charset="0"/>
              </a:rPr>
              <a:t>■</a:t>
            </a:r>
            <a:r>
              <a:rPr lang="en-US" altLang="ja-JP" sz="1200" b="1" u="sng" kern="100" dirty="0" smtClean="0">
                <a:latin typeface="+mn-ea"/>
                <a:cs typeface="Times New Roman" panose="02020603050405020304" pitchFamily="18" charset="0"/>
              </a:rPr>
              <a:t>SDG</a:t>
            </a:r>
            <a:r>
              <a:rPr lang="en-US" altLang="ja-JP" sz="1200" b="1" u="sng" kern="100" dirty="0">
                <a:latin typeface="+mn-ea"/>
                <a:cs typeface="Times New Roman" panose="02020603050405020304" pitchFamily="18" charset="0"/>
              </a:rPr>
              <a:t>s</a:t>
            </a:r>
            <a:r>
              <a:rPr lang="ja-JP" altLang="en-US" sz="1200" b="1" u="sng" kern="100" dirty="0" smtClean="0">
                <a:latin typeface="+mn-ea"/>
                <a:cs typeface="Times New Roman" panose="02020603050405020304" pitchFamily="18" charset="0"/>
              </a:rPr>
              <a:t>を</a:t>
            </a:r>
            <a:r>
              <a:rPr lang="ja-JP" altLang="en-US" sz="1200" b="1" u="sng" kern="100" dirty="0">
                <a:latin typeface="+mn-ea"/>
                <a:cs typeface="Times New Roman" panose="02020603050405020304" pitchFamily="18" charset="0"/>
              </a:rPr>
              <a:t>実現するライフスタイルを提案する　京阪グループの「</a:t>
            </a:r>
            <a:r>
              <a:rPr lang="en-US" altLang="ja-JP" sz="1200" b="1" u="sng" kern="100" dirty="0">
                <a:latin typeface="+mn-ea"/>
                <a:cs typeface="Times New Roman" panose="02020603050405020304" pitchFamily="18" charset="0"/>
              </a:rPr>
              <a:t>BIOSTYLE PROJECT</a:t>
            </a:r>
            <a:r>
              <a:rPr lang="ja-JP" altLang="en-US" sz="1200" b="1" u="sng" kern="100" dirty="0">
                <a:latin typeface="+mn-ea"/>
                <a:cs typeface="Times New Roman" panose="02020603050405020304" pitchFamily="18" charset="0"/>
              </a:rPr>
              <a:t>」について</a:t>
            </a:r>
            <a:endParaRPr lang="ja-JP" altLang="ja-JP" sz="1200" b="1" kern="100" dirty="0">
              <a:latin typeface="+mn-ea"/>
              <a:cs typeface="Times New Roman" panose="02020603050405020304" pitchFamily="18" charset="0"/>
            </a:endParaRPr>
          </a:p>
        </p:txBody>
      </p:sp>
      <p:sp>
        <p:nvSpPr>
          <p:cNvPr id="13" name="Rectangle 8">
            <a:extLst>
              <a:ext uri="{FF2B5EF4-FFF2-40B4-BE49-F238E27FC236}">
                <a16:creationId xmlns:a16="http://schemas.microsoft.com/office/drawing/2014/main" id="{8A01B984-6FAE-47C5-151A-630DE5ECB4D4}"/>
              </a:ext>
            </a:extLst>
          </p:cNvPr>
          <p:cNvSpPr>
            <a:spLocks noChangeArrowheads="1"/>
          </p:cNvSpPr>
          <p:nvPr/>
        </p:nvSpPr>
        <p:spPr bwMode="auto">
          <a:xfrm>
            <a:off x="89378" y="3889303"/>
            <a:ext cx="4998281" cy="15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143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14300" algn="l" defTabSz="914400" rtl="0" eaLnBrk="0" fontAlgn="base" latinLnBrk="0" hangingPunct="0">
              <a:lnSpc>
                <a:spcPct val="150000"/>
              </a:lnSpc>
              <a:spcBef>
                <a:spcPct val="0"/>
              </a:spcBef>
              <a:spcAft>
                <a:spcPct val="0"/>
              </a:spcAft>
              <a:buClrTx/>
              <a:buSzTx/>
              <a:buFontTx/>
              <a:buNone/>
              <a:tabLst/>
            </a:pPr>
            <a:r>
              <a:rPr kumimoji="0" lang="ja-JP" altLang="ja-JP" sz="1050" b="0" i="0" u="none" strike="noStrike" cap="none" normalizeH="0" baseline="0" dirty="0">
                <a:ln>
                  <a:noFill/>
                </a:ln>
                <a:effectLst/>
                <a:latin typeface="+mn-ea"/>
                <a:cs typeface="Times New Roman" panose="02020603050405020304" pitchFamily="18" charset="0"/>
              </a:rPr>
              <a:t>健</a:t>
            </a:r>
            <a:r>
              <a:rPr kumimoji="0" lang="ja-JP" altLang="en-US" sz="1050" b="0" i="0" u="none" strike="noStrike" cap="none" normalizeH="0" baseline="0" dirty="0">
                <a:ln>
                  <a:noFill/>
                </a:ln>
                <a:effectLst/>
                <a:latin typeface="+mn-ea"/>
                <a:cs typeface="Times New Roman" panose="02020603050405020304" pitchFamily="18" charset="0"/>
              </a:rPr>
              <a:t>康</a:t>
            </a:r>
            <a:r>
              <a:rPr kumimoji="0" lang="ja-JP" altLang="ja-JP" sz="1050" b="0" i="0" u="none" strike="noStrike" cap="none" normalizeH="0" baseline="0" dirty="0">
                <a:ln>
                  <a:noFill/>
                </a:ln>
                <a:effectLst/>
                <a:latin typeface="+mn-ea"/>
                <a:cs typeface="Times New Roman" panose="02020603050405020304" pitchFamily="18" charset="0"/>
              </a:rPr>
              <a:t>的で美しく、クオリティの高い生活を実現しながら、</a:t>
            </a:r>
            <a:r>
              <a:rPr lang="en-US" altLang="ja-JP" sz="1050" dirty="0">
                <a:latin typeface="+mn-ea"/>
                <a:cs typeface="Times New Roman" panose="02020603050405020304" pitchFamily="18" charset="0"/>
              </a:rPr>
              <a:t>SDGs</a:t>
            </a:r>
            <a:r>
              <a:rPr kumimoji="0" lang="ja-JP" altLang="ja-JP" sz="1050" b="0" i="0" u="none" strike="noStrike" cap="none" normalizeH="0" baseline="0" dirty="0">
                <a:ln>
                  <a:noFill/>
                </a:ln>
                <a:effectLst/>
                <a:latin typeface="+mn-ea"/>
                <a:cs typeface="Times New Roman" panose="02020603050405020304" pitchFamily="18" charset="0"/>
              </a:rPr>
              <a:t>の達成にも貢献していく。京阪グループでは、そんな循環型社会に寄与するライフスタイルを</a:t>
            </a:r>
            <a:r>
              <a:rPr lang="ja-JP" altLang="en-US" sz="1050" dirty="0">
                <a:latin typeface="+mn-ea"/>
                <a:cs typeface="Times New Roman" panose="02020603050405020304" pitchFamily="18" charset="0"/>
              </a:rPr>
              <a:t>「</a:t>
            </a:r>
            <a:r>
              <a:rPr kumimoji="0" lang="ja-JP" altLang="en-US" sz="1050" b="0" i="0" u="none" strike="noStrike" cap="none" normalizeH="0" baseline="0" dirty="0">
                <a:ln>
                  <a:noFill/>
                </a:ln>
                <a:effectLst/>
                <a:latin typeface="+mn-ea"/>
                <a:cs typeface="Times New Roman" panose="02020603050405020304" pitchFamily="18" charset="0"/>
              </a:rPr>
              <a:t>ビオスタイル」として展開し、お客さまにご提案しています。規制や我慢だけから生まれる活動ではなく、“人にも地球にもいいものごとを、毎日の生活の中に、楽しく、無理なく、取り入れていくことができる明るい循環型社会の実現”に貢献するため、京阪グループにできうる様々な活動を推進していきます。</a:t>
            </a:r>
            <a:endParaRPr kumimoji="0" lang="en-US" altLang="ja-JP" sz="1050" b="0" i="0" u="none" strike="noStrike" cap="none" normalizeH="0" baseline="0" dirty="0">
              <a:ln>
                <a:noFill/>
              </a:ln>
              <a:effectLst/>
              <a:latin typeface="+mn-ea"/>
            </a:endParaRPr>
          </a:p>
        </p:txBody>
      </p:sp>
      <p:sp>
        <p:nvSpPr>
          <p:cNvPr id="14" name="Rectangle 8">
            <a:extLst>
              <a:ext uri="{FF2B5EF4-FFF2-40B4-BE49-F238E27FC236}">
                <a16:creationId xmlns:a16="http://schemas.microsoft.com/office/drawing/2014/main" id="{B364CEA2-275C-D872-C0FA-26D9FBD015A6}"/>
              </a:ext>
            </a:extLst>
          </p:cNvPr>
          <p:cNvSpPr>
            <a:spLocks noChangeArrowheads="1"/>
          </p:cNvSpPr>
          <p:nvPr/>
        </p:nvSpPr>
        <p:spPr bwMode="auto">
          <a:xfrm>
            <a:off x="89378" y="5368184"/>
            <a:ext cx="6533992"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143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14300" algn="l" defTabSz="914400" rtl="0" eaLnBrk="0" fontAlgn="base" latinLnBrk="0" hangingPunct="0">
              <a:lnSpc>
                <a:spcPct val="150000"/>
              </a:lnSpc>
              <a:spcBef>
                <a:spcPct val="0"/>
              </a:spcBef>
              <a:spcAft>
                <a:spcPct val="0"/>
              </a:spcAft>
              <a:buClrTx/>
              <a:buSzTx/>
              <a:buFontTx/>
              <a:buNone/>
              <a:tabLst/>
            </a:pPr>
            <a:r>
              <a:rPr kumimoji="0" lang="ja-JP" altLang="en-US" sz="1050" b="0" i="0" u="none" strike="noStrike" cap="none" normalizeH="0" baseline="0" dirty="0" smtClean="0">
                <a:ln>
                  <a:noFill/>
                </a:ln>
                <a:effectLst/>
                <a:latin typeface="+mn-ea"/>
                <a:cs typeface="Times New Roman" panose="02020603050405020304" pitchFamily="18" charset="0"/>
              </a:rPr>
              <a:t>▶ </a:t>
            </a:r>
            <a:r>
              <a:rPr kumimoji="0" lang="ja-JP" altLang="en-US" sz="1050" b="0" i="0" u="none" strike="noStrike" cap="none" normalizeH="0" baseline="0" dirty="0">
                <a:ln>
                  <a:noFill/>
                </a:ln>
                <a:effectLst/>
                <a:latin typeface="+mn-ea"/>
                <a:cs typeface="Times New Roman" panose="02020603050405020304" pitchFamily="18" charset="0"/>
              </a:rPr>
              <a:t>「</a:t>
            </a:r>
            <a:r>
              <a:rPr kumimoji="0" lang="en-US" altLang="ja-JP" sz="1050" b="0" i="0" u="none" strike="noStrike" cap="none" normalizeH="0" baseline="0" dirty="0">
                <a:ln>
                  <a:noFill/>
                </a:ln>
                <a:effectLst/>
                <a:latin typeface="+mn-ea"/>
                <a:cs typeface="Times New Roman" panose="02020603050405020304" pitchFamily="18" charset="0"/>
              </a:rPr>
              <a:t>BIOSTYLE PROJECT</a:t>
            </a:r>
            <a:r>
              <a:rPr kumimoji="0" lang="ja-JP" altLang="en-US" sz="1050" b="0" i="0" u="none" strike="noStrike" cap="none" normalizeH="0" baseline="0" dirty="0">
                <a:ln>
                  <a:noFill/>
                </a:ln>
                <a:effectLst/>
                <a:latin typeface="+mn-ea"/>
                <a:cs typeface="Times New Roman" panose="02020603050405020304" pitchFamily="18" charset="0"/>
              </a:rPr>
              <a:t>」について詳しくはこちら</a:t>
            </a:r>
            <a:endParaRPr kumimoji="0" lang="en-US" altLang="ja-JP" sz="1050" b="0" i="0" u="none" strike="noStrike" cap="none" normalizeH="0" baseline="0" dirty="0">
              <a:ln>
                <a:noFill/>
              </a:ln>
              <a:effectLst/>
              <a:latin typeface="+mn-ea"/>
              <a:cs typeface="Times New Roman" panose="02020603050405020304" pitchFamily="18" charset="0"/>
            </a:endParaRPr>
          </a:p>
          <a:p>
            <a:pPr marL="0" marR="0" lvl="0" indent="114300" algn="l" defTabSz="914400" rtl="0" eaLnBrk="0" fontAlgn="base" latinLnBrk="0" hangingPunct="0">
              <a:lnSpc>
                <a:spcPct val="150000"/>
              </a:lnSpc>
              <a:spcBef>
                <a:spcPct val="0"/>
              </a:spcBef>
              <a:spcAft>
                <a:spcPct val="0"/>
              </a:spcAft>
              <a:buClrTx/>
              <a:buSzTx/>
              <a:buFontTx/>
              <a:buNone/>
              <a:tabLst/>
            </a:pPr>
            <a:r>
              <a:rPr lang="ja-JP" altLang="en-US" sz="1050" dirty="0">
                <a:latin typeface="+mn-ea"/>
                <a:cs typeface="Times New Roman" panose="02020603050405020304" pitchFamily="18" charset="0"/>
              </a:rPr>
              <a:t>　　</a:t>
            </a:r>
            <a:r>
              <a:rPr kumimoji="0" lang="en-US" altLang="ja-JP" sz="1050" b="0" i="0" u="none" strike="noStrike" cap="none" normalizeH="0" baseline="0" dirty="0">
                <a:ln>
                  <a:noFill/>
                </a:ln>
                <a:effectLst/>
                <a:latin typeface="+mn-ea"/>
                <a:cs typeface="Times New Roman" panose="02020603050405020304" pitchFamily="18" charset="0"/>
                <a:hlinkClick r:id="rId3"/>
              </a:rPr>
              <a:t>https://www.keihan-holdings.co.jp/business/biostyle</a:t>
            </a:r>
            <a:r>
              <a:rPr kumimoji="0" lang="en-US" altLang="ja-JP" sz="1050" b="0" i="0" u="none" strike="noStrike" cap="none" normalizeH="0" baseline="0" dirty="0" smtClean="0">
                <a:ln>
                  <a:noFill/>
                </a:ln>
                <a:effectLst/>
                <a:latin typeface="+mn-ea"/>
                <a:cs typeface="Times New Roman" panose="02020603050405020304" pitchFamily="18" charset="0"/>
                <a:hlinkClick r:id="rId3"/>
              </a:rPr>
              <a:t>/</a:t>
            </a:r>
            <a:endParaRPr kumimoji="0" lang="en-US" altLang="ja-JP" sz="1050" b="0" i="0" u="none" strike="noStrike" cap="none" normalizeH="0" baseline="0" dirty="0" smtClean="0">
              <a:ln>
                <a:noFill/>
              </a:ln>
              <a:effectLst/>
              <a:latin typeface="+mn-ea"/>
              <a:cs typeface="Times New Roman" panose="02020603050405020304" pitchFamily="18" charset="0"/>
            </a:endParaRPr>
          </a:p>
          <a:p>
            <a:pPr marL="0" marR="0" lvl="0" indent="114300" algn="l" defTabSz="914400" rtl="0" eaLnBrk="0" fontAlgn="base" latinLnBrk="0" hangingPunct="0">
              <a:lnSpc>
                <a:spcPct val="150000"/>
              </a:lnSpc>
              <a:spcBef>
                <a:spcPct val="0"/>
              </a:spcBef>
              <a:spcAft>
                <a:spcPct val="0"/>
              </a:spcAft>
              <a:buClrTx/>
              <a:buSzTx/>
              <a:buFontTx/>
              <a:buNone/>
              <a:tabLst/>
            </a:pPr>
            <a:endParaRPr kumimoji="0" lang="en-US" altLang="ja-JP" sz="1050" b="0" i="0" u="none" strike="noStrike" cap="none" normalizeH="0" baseline="0" dirty="0">
              <a:ln>
                <a:noFill/>
              </a:ln>
              <a:effectLst/>
              <a:latin typeface="+mn-ea"/>
            </a:endParaRPr>
          </a:p>
        </p:txBody>
      </p:sp>
      <p:pic>
        <p:nvPicPr>
          <p:cNvPr id="19" name="図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7659" y="4245603"/>
            <a:ext cx="1636964" cy="808307"/>
          </a:xfrm>
          <a:prstGeom prst="rect">
            <a:avLst/>
          </a:prstGeom>
        </p:spPr>
      </p:pic>
    </p:spTree>
    <p:extLst>
      <p:ext uri="{BB962C8B-B14F-4D97-AF65-F5344CB8AC3E}">
        <p14:creationId xmlns:p14="http://schemas.microsoft.com/office/powerpoint/2010/main" val="3445909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12177</TotalTime>
  <Words>1715</Words>
  <Application>Microsoft Office PowerPoint</Application>
  <PresentationFormat>画面に合わせる (4:3)</PresentationFormat>
  <Paragraphs>68</Paragraphs>
  <Slides>5</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ＭＳ 明朝</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征矢　志ほり</dc:creator>
  <cp:lastModifiedBy>中久保　梨奈</cp:lastModifiedBy>
  <cp:revision>383</cp:revision>
  <cp:lastPrinted>2024-05-19T23:05:39Z</cp:lastPrinted>
  <dcterms:created xsi:type="dcterms:W3CDTF">2022-04-19T08:32:59Z</dcterms:created>
  <dcterms:modified xsi:type="dcterms:W3CDTF">2024-05-20T01:28:43Z</dcterms:modified>
</cp:coreProperties>
</file>